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5143500" cx="9144000"/>
  <p:notesSz cx="6858000" cy="9144000"/>
  <p:embeddedFontLst>
    <p:embeddedFont>
      <p:font typeface="IBM Plex Sans"/>
      <p:regular r:id="rId54"/>
      <p:bold r:id="rId55"/>
      <p:italic r:id="rId56"/>
      <p:boldItalic r:id="rId57"/>
    </p:embeddedFont>
    <p:embeddedFont>
      <p:font typeface="IBM Plex Sans Medium"/>
      <p:regular r:id="rId58"/>
      <p:bold r:id="rId59"/>
      <p:italic r:id="rId60"/>
      <p:boldItalic r:id="rId61"/>
    </p:embeddedFont>
    <p:embeddedFont>
      <p:font typeface="IBM Plex Sans Condensed Medium"/>
      <p:regular r:id="rId62"/>
      <p:bold r:id="rId63"/>
      <p:italic r:id="rId64"/>
      <p:boldItalic r:id="rId65"/>
    </p:embeddedFont>
    <p:embeddedFont>
      <p:font typeface="IBM Plex Sans Condensed SemiBold"/>
      <p:regular r:id="rId66"/>
      <p:bold r:id="rId67"/>
      <p:italic r:id="rId68"/>
      <p:boldItalic r:id="rId69"/>
    </p:embeddedFont>
    <p:embeddedFont>
      <p:font typeface="IBM Plex Sans Condensed"/>
      <p:regular r:id="rId70"/>
      <p:bold r:id="rId71"/>
      <p:italic r:id="rId72"/>
      <p:boldItalic r:id="rId73"/>
    </p:embeddedFont>
    <p:embeddedFont>
      <p:font typeface="IBM Plex Sans SemiBold"/>
      <p:regular r:id="rId74"/>
      <p:bold r:id="rId75"/>
      <p:italic r:id="rId76"/>
      <p:boldItalic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IBMPlexSansCondensed-boldItalic.fntdata"/><Relationship Id="rId72" Type="http://schemas.openxmlformats.org/officeDocument/2006/relationships/font" Target="fonts/IBMPlexSansCondensed-italic.fntdata"/><Relationship Id="rId31" Type="http://schemas.openxmlformats.org/officeDocument/2006/relationships/slide" Target="slides/slide26.xml"/><Relationship Id="rId75" Type="http://schemas.openxmlformats.org/officeDocument/2006/relationships/font" Target="fonts/IBMPlexSansSemiBold-bold.fntdata"/><Relationship Id="rId30" Type="http://schemas.openxmlformats.org/officeDocument/2006/relationships/slide" Target="slides/slide25.xml"/><Relationship Id="rId74" Type="http://schemas.openxmlformats.org/officeDocument/2006/relationships/font" Target="fonts/IBMPlexSansSemiBold-regular.fntdata"/><Relationship Id="rId33" Type="http://schemas.openxmlformats.org/officeDocument/2006/relationships/slide" Target="slides/slide28.xml"/><Relationship Id="rId77" Type="http://schemas.openxmlformats.org/officeDocument/2006/relationships/font" Target="fonts/IBMPlexSansSemiBold-boldItalic.fntdata"/><Relationship Id="rId32" Type="http://schemas.openxmlformats.org/officeDocument/2006/relationships/slide" Target="slides/slide27.xml"/><Relationship Id="rId76" Type="http://schemas.openxmlformats.org/officeDocument/2006/relationships/font" Target="fonts/IBMPlexSansSemiBold-italic.fnt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IBMPlexSansCondensed-bold.fntdata"/><Relationship Id="rId70" Type="http://schemas.openxmlformats.org/officeDocument/2006/relationships/font" Target="fonts/IBMPlexSansCondensed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IBMPlexSansCondensedMedium-regular.fntdata"/><Relationship Id="rId61" Type="http://schemas.openxmlformats.org/officeDocument/2006/relationships/font" Target="fonts/IBMPlexSansMedium-boldItalic.fntdata"/><Relationship Id="rId20" Type="http://schemas.openxmlformats.org/officeDocument/2006/relationships/slide" Target="slides/slide15.xml"/><Relationship Id="rId64" Type="http://schemas.openxmlformats.org/officeDocument/2006/relationships/font" Target="fonts/IBMPlexSansCondensedMedium-italic.fntdata"/><Relationship Id="rId63" Type="http://schemas.openxmlformats.org/officeDocument/2006/relationships/font" Target="fonts/IBMPlexSansCondensedMedium-bold.fntdata"/><Relationship Id="rId22" Type="http://schemas.openxmlformats.org/officeDocument/2006/relationships/slide" Target="slides/slide17.xml"/><Relationship Id="rId66" Type="http://schemas.openxmlformats.org/officeDocument/2006/relationships/font" Target="fonts/IBMPlexSansCondensedSemiBold-regular.fntdata"/><Relationship Id="rId21" Type="http://schemas.openxmlformats.org/officeDocument/2006/relationships/slide" Target="slides/slide16.xml"/><Relationship Id="rId65" Type="http://schemas.openxmlformats.org/officeDocument/2006/relationships/font" Target="fonts/IBMPlexSansCondensedMedium-boldItalic.fntdata"/><Relationship Id="rId24" Type="http://schemas.openxmlformats.org/officeDocument/2006/relationships/slide" Target="slides/slide19.xml"/><Relationship Id="rId68" Type="http://schemas.openxmlformats.org/officeDocument/2006/relationships/font" Target="fonts/IBMPlexSansCondensedSemiBold-italic.fntdata"/><Relationship Id="rId23" Type="http://schemas.openxmlformats.org/officeDocument/2006/relationships/slide" Target="slides/slide18.xml"/><Relationship Id="rId67" Type="http://schemas.openxmlformats.org/officeDocument/2006/relationships/font" Target="fonts/IBMPlexSansCondensedSemiBold-bold.fntdata"/><Relationship Id="rId60" Type="http://schemas.openxmlformats.org/officeDocument/2006/relationships/font" Target="fonts/IBMPlexSansMedium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IBMPlexSansCondensedSemiBold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IBMPlexSans-bold.fntdata"/><Relationship Id="rId10" Type="http://schemas.openxmlformats.org/officeDocument/2006/relationships/slide" Target="slides/slide5.xml"/><Relationship Id="rId54" Type="http://schemas.openxmlformats.org/officeDocument/2006/relationships/font" Target="fonts/IBMPlexSans-regular.fntdata"/><Relationship Id="rId13" Type="http://schemas.openxmlformats.org/officeDocument/2006/relationships/slide" Target="slides/slide8.xml"/><Relationship Id="rId57" Type="http://schemas.openxmlformats.org/officeDocument/2006/relationships/font" Target="fonts/IBMPlexSans-boldItalic.fntdata"/><Relationship Id="rId12" Type="http://schemas.openxmlformats.org/officeDocument/2006/relationships/slide" Target="slides/slide7.xml"/><Relationship Id="rId56" Type="http://schemas.openxmlformats.org/officeDocument/2006/relationships/font" Target="fonts/IBMPlexSans-italic.fntdata"/><Relationship Id="rId15" Type="http://schemas.openxmlformats.org/officeDocument/2006/relationships/slide" Target="slides/slide10.xml"/><Relationship Id="rId59" Type="http://schemas.openxmlformats.org/officeDocument/2006/relationships/font" Target="fonts/IBMPlexSansMedium-bold.fntdata"/><Relationship Id="rId14" Type="http://schemas.openxmlformats.org/officeDocument/2006/relationships/slide" Target="slides/slide9.xml"/><Relationship Id="rId58" Type="http://schemas.openxmlformats.org/officeDocument/2006/relationships/font" Target="fonts/IBMPlexSansMedium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ddbbb9873e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ddbbb9873e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003281c903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003281c903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003281c903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003281c903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eb0a079a3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eb0a079a3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003281c903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003281c903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003281c903_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003281c903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003281c903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003281c903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003281c903_2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003281c903_2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003281c903_2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003281c903_2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003281c903_2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003281c903_2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003281c903_2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003281c903_2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61db65b0a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61db65b0a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003281c903_2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003281c903_2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003281c903_2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003281c903_2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003281c903_2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003281c903_2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003281c903_2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003281c903_2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003281c903_2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003281c903_2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a72ddc86ac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a72ddc86ac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ddbbb9873e_3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ddbbb9873e_3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ddca1f3962_0_9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ddca1f3962_0_9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ddca1f3962_0_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ddca1f3962_0_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ddbbb9873e_3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ddbbb9873e_3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a72ddc86a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a72ddc86a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ddbbb9873e_3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ddbbb9873e_3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ddbbb9873e_3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ddbbb9873e_3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eb0a079a3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eb0a079a3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ddca1f3962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ddca1f3962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ddbbb9873e_3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ddbbb9873e_3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ddca1f3962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ddca1f3962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ddbbb9873e_3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ddbbb9873e_3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ddbbb9873e_3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ddbbb9873e_3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ddca1f3962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ddca1f3962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ddbbb9873e_3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ddbbb9873e_3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61db65b0a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61db65b0a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ddca1f3962_0_9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ddca1f3962_0_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ddbbb9873e_3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ddbbb9873e_3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eb0a079a3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eb0a079a3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ddbbb9873e_3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ddbbb9873e_3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ddca1f3962_0_1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ddca1f3962_0_1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ddca1f3962_0_10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ddca1f3962_0_10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ddca1f3962_0_7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ddca1f3962_0_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eb0a079a3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eb0a079a3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ddbbb9873e_3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ddbbb9873e_3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ddbbb9873e_3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ddbbb9873e_3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ddbbb9873e_3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ddbbb9873e_3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ddbbb9873e_3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ddbbb9873e_3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ddbbb9873e_3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ddbbb9873e_3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ddca1f3962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ddca1f3962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Relationship Id="rId4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jpg"/><Relationship Id="rId4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jpg"/><Relationship Id="rId4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jpg"/></Relationships>
</file>

<file path=ppt/slides/_rels/slide26.xml.rels><?xml version="1.0" encoding="UTF-8" standalone="yes"?><Relationships xmlns="http://schemas.openxmlformats.org/package/2006/relationships"><Relationship Id="rId20" Type="http://schemas.openxmlformats.org/officeDocument/2006/relationships/image" Target="../media/image17.png"/><Relationship Id="rId22" Type="http://schemas.openxmlformats.org/officeDocument/2006/relationships/image" Target="../media/image30.png"/><Relationship Id="rId21" Type="http://schemas.openxmlformats.org/officeDocument/2006/relationships/image" Target="../media/image28.png"/><Relationship Id="rId24" Type="http://schemas.openxmlformats.org/officeDocument/2006/relationships/image" Target="../media/image31.png"/><Relationship Id="rId23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jpg"/><Relationship Id="rId4" Type="http://schemas.openxmlformats.org/officeDocument/2006/relationships/image" Target="../media/image29.png"/><Relationship Id="rId9" Type="http://schemas.openxmlformats.org/officeDocument/2006/relationships/image" Target="../media/image26.png"/><Relationship Id="rId25" Type="http://schemas.openxmlformats.org/officeDocument/2006/relationships/image" Target="../media/image32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Relationship Id="rId8" Type="http://schemas.openxmlformats.org/officeDocument/2006/relationships/image" Target="../media/image37.png"/><Relationship Id="rId11" Type="http://schemas.openxmlformats.org/officeDocument/2006/relationships/image" Target="../media/image22.png"/><Relationship Id="rId10" Type="http://schemas.openxmlformats.org/officeDocument/2006/relationships/image" Target="../media/image16.png"/><Relationship Id="rId13" Type="http://schemas.openxmlformats.org/officeDocument/2006/relationships/image" Target="../media/image36.png"/><Relationship Id="rId12" Type="http://schemas.openxmlformats.org/officeDocument/2006/relationships/image" Target="../media/image19.png"/><Relationship Id="rId15" Type="http://schemas.openxmlformats.org/officeDocument/2006/relationships/image" Target="../media/image23.png"/><Relationship Id="rId14" Type="http://schemas.openxmlformats.org/officeDocument/2006/relationships/image" Target="../media/image20.png"/><Relationship Id="rId17" Type="http://schemas.openxmlformats.org/officeDocument/2006/relationships/image" Target="../media/image18.png"/><Relationship Id="rId16" Type="http://schemas.openxmlformats.org/officeDocument/2006/relationships/image" Target="../media/image21.png"/><Relationship Id="rId19" Type="http://schemas.openxmlformats.org/officeDocument/2006/relationships/image" Target="../media/image25.png"/><Relationship Id="rId18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jp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jpg"/><Relationship Id="rId4" Type="http://schemas.openxmlformats.org/officeDocument/2006/relationships/image" Target="../media/image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Relationship Id="rId4" Type="http://schemas.openxmlformats.org/officeDocument/2006/relationships/image" Target="../media/image41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0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4.jp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22178" l="13043" r="0" t="0"/>
          <a:stretch/>
        </p:blipFill>
        <p:spPr>
          <a:xfrm>
            <a:off x="0" y="4261400"/>
            <a:ext cx="762000" cy="8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22178" l="13043" r="0" t="0"/>
          <a:stretch/>
        </p:blipFill>
        <p:spPr>
          <a:xfrm>
            <a:off x="0" y="4261400"/>
            <a:ext cx="762000" cy="882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610550" y="88300"/>
            <a:ext cx="5922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1A2033"/>
                </a:solidFill>
                <a:latin typeface="IBM Plex Sans"/>
                <a:ea typeface="IBM Plex Sans"/>
                <a:cs typeface="IBM Plex Sans"/>
                <a:sym typeface="IBM Plex Sans"/>
              </a:rPr>
              <a:t>Structure of the Session</a:t>
            </a:r>
            <a:endParaRPr b="1" sz="2300">
              <a:solidFill>
                <a:srgbClr val="1A20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488" y="627100"/>
            <a:ext cx="7515274" cy="426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/>
        </p:nvSpPr>
        <p:spPr>
          <a:xfrm>
            <a:off x="620250" y="2011025"/>
            <a:ext cx="7903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Icebreaker Question </a:t>
            </a:r>
            <a:br>
              <a:rPr lang="en" sz="3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one word answer questions</a:t>
            </a:r>
            <a:b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b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Before each module, ask 1 icebreaker question.</a:t>
            </a:r>
            <a:endParaRPr sz="12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/>
        </p:nvSpPr>
        <p:spPr>
          <a:xfrm>
            <a:off x="1696200" y="201425"/>
            <a:ext cx="5751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Text Data Pre-processing</a:t>
            </a:r>
            <a:endParaRPr sz="11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7" name="Google Shape;137;p22"/>
          <p:cNvSpPr txBox="1"/>
          <p:nvPr/>
        </p:nvSpPr>
        <p:spPr>
          <a:xfrm>
            <a:off x="359350" y="928350"/>
            <a:ext cx="242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Step I : Importing Text Data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38" name="Google Shape;138;p22"/>
          <p:cNvSpPr txBox="1"/>
          <p:nvPr/>
        </p:nvSpPr>
        <p:spPr>
          <a:xfrm>
            <a:off x="3319025" y="943800"/>
            <a:ext cx="242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Step II : Text Data Cleaning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3576725" y="1297650"/>
            <a:ext cx="22443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- </a:t>
            </a:r>
            <a:r>
              <a:rPr b="1" lang="en" sz="1000">
                <a:solidFill>
                  <a:schemeClr val="dk1"/>
                </a:solidFill>
              </a:rPr>
              <a:t>Lowercasing</a:t>
            </a:r>
            <a:r>
              <a:rPr lang="en" sz="1000">
                <a:solidFill>
                  <a:schemeClr val="dk1"/>
                </a:solidFill>
              </a:rPr>
              <a:t>: </a:t>
            </a:r>
            <a:br>
              <a:rPr lang="en" sz="1000">
                <a:solidFill>
                  <a:schemeClr val="dk1"/>
                </a:solidFill>
              </a:rPr>
            </a:br>
            <a:r>
              <a:rPr lang="en" sz="1000">
                <a:solidFill>
                  <a:schemeClr val="dk1"/>
                </a:solidFill>
              </a:rPr>
              <a:t>To unify the text case.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- Removing Punctuation</a:t>
            </a:r>
            <a:r>
              <a:rPr lang="en" sz="1000">
                <a:solidFill>
                  <a:schemeClr val="dk1"/>
                </a:solidFill>
              </a:rPr>
              <a:t>: </a:t>
            </a:r>
            <a:br>
              <a:rPr lang="en" sz="1000">
                <a:solidFill>
                  <a:schemeClr val="dk1"/>
                </a:solidFill>
              </a:rPr>
            </a:br>
            <a:r>
              <a:rPr lang="en" sz="1000">
                <a:solidFill>
                  <a:schemeClr val="dk1"/>
                </a:solidFill>
              </a:rPr>
              <a:t>To remove unnecessary symbols.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- Removing Numbers</a:t>
            </a:r>
            <a:r>
              <a:rPr lang="en" sz="1000">
                <a:solidFill>
                  <a:schemeClr val="dk1"/>
                </a:solidFill>
              </a:rPr>
              <a:t>: </a:t>
            </a:r>
            <a:br>
              <a:rPr lang="en" sz="1000">
                <a:solidFill>
                  <a:schemeClr val="dk1"/>
                </a:solidFill>
              </a:rPr>
            </a:br>
            <a:r>
              <a:rPr lang="en" sz="1000">
                <a:solidFill>
                  <a:schemeClr val="dk1"/>
                </a:solidFill>
              </a:rPr>
              <a:t>Optional, based on the context.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- Removing Stopwords</a:t>
            </a:r>
            <a:r>
              <a:rPr lang="en" sz="1000">
                <a:solidFill>
                  <a:schemeClr val="dk1"/>
                </a:solidFill>
              </a:rPr>
              <a:t>: </a:t>
            </a:r>
            <a:br>
              <a:rPr lang="en" sz="1000">
                <a:solidFill>
                  <a:schemeClr val="dk1"/>
                </a:solidFill>
              </a:rPr>
            </a:br>
            <a:r>
              <a:rPr lang="en" sz="1000">
                <a:solidFill>
                  <a:schemeClr val="dk1"/>
                </a:solidFill>
              </a:rPr>
              <a:t>To eliminate common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- Removing Extra Whitespace</a:t>
            </a:r>
            <a:r>
              <a:rPr lang="en" sz="1000">
                <a:solidFill>
                  <a:schemeClr val="dk1"/>
                </a:solidFill>
              </a:rPr>
              <a:t>: </a:t>
            </a:r>
            <a:br>
              <a:rPr lang="en" sz="1000">
                <a:solidFill>
                  <a:schemeClr val="dk1"/>
                </a:solidFill>
              </a:rPr>
            </a:br>
            <a:r>
              <a:rPr lang="en" sz="1000">
                <a:solidFill>
                  <a:schemeClr val="dk1"/>
                </a:solidFill>
              </a:rPr>
              <a:t>To ensure consistent spacing.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- Removing Special Symbols</a:t>
            </a:r>
            <a:r>
              <a:rPr lang="en" sz="1000">
                <a:solidFill>
                  <a:schemeClr val="dk1"/>
                </a:solidFill>
              </a:rPr>
              <a:t>: </a:t>
            </a:r>
            <a:br>
              <a:rPr lang="en" sz="1000">
                <a:solidFill>
                  <a:schemeClr val="dk1"/>
                </a:solidFill>
              </a:rPr>
            </a:br>
            <a:r>
              <a:rPr lang="en" sz="1000">
                <a:solidFill>
                  <a:schemeClr val="dk1"/>
                </a:solidFill>
              </a:rPr>
              <a:t>Cleans out special symbols.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6186300" y="1313100"/>
            <a:ext cx="22443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- </a:t>
            </a:r>
            <a:r>
              <a:rPr b="1" lang="en" sz="1000">
                <a:solidFill>
                  <a:schemeClr val="dk1"/>
                </a:solidFill>
              </a:rPr>
              <a:t>Tokenization</a:t>
            </a:r>
            <a:r>
              <a:rPr lang="en" sz="1000">
                <a:solidFill>
                  <a:schemeClr val="dk1"/>
                </a:solidFill>
              </a:rPr>
              <a:t>: </a:t>
            </a:r>
            <a:br>
              <a:rPr lang="en" sz="1000">
                <a:solidFill>
                  <a:schemeClr val="dk1"/>
                </a:solidFill>
              </a:rPr>
            </a:br>
            <a:r>
              <a:rPr lang="en" sz="1000">
                <a:solidFill>
                  <a:schemeClr val="dk1"/>
                </a:solidFill>
              </a:rPr>
              <a:t>Splitting text into individual tokens/words.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- Lemmatization</a:t>
            </a:r>
            <a:r>
              <a:rPr lang="en" sz="1000">
                <a:solidFill>
                  <a:schemeClr val="dk1"/>
                </a:solidFill>
              </a:rPr>
              <a:t>: </a:t>
            </a:r>
            <a:br>
              <a:rPr lang="en" sz="1000">
                <a:solidFill>
                  <a:schemeClr val="dk1"/>
                </a:solidFill>
              </a:rPr>
            </a:br>
            <a:r>
              <a:rPr lang="en" sz="1000">
                <a:solidFill>
                  <a:schemeClr val="dk1"/>
                </a:solidFill>
              </a:rPr>
              <a:t>Reducing words to their base or root form.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6157750" y="943800"/>
            <a:ext cx="242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Step III : Word Tokenization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331000" y="1393675"/>
            <a:ext cx="2657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-  Tabular Data :</a:t>
            </a:r>
            <a:r>
              <a:rPr lang="en" sz="1000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 .csv, SQL, BigQuery</a:t>
            </a:r>
            <a:endParaRPr sz="1000"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-  JSON  :</a:t>
            </a:r>
            <a:r>
              <a:rPr lang="en" sz="1000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 Web Scrapping / APIs </a:t>
            </a:r>
            <a:endParaRPr sz="1000"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-  Plain Text Files:</a:t>
            </a:r>
            <a:r>
              <a:rPr lang="en" sz="1000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  Unstructured Large Corpora</a:t>
            </a:r>
            <a:endParaRPr sz="1000"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3"/>
          <p:cNvSpPr txBox="1"/>
          <p:nvPr/>
        </p:nvSpPr>
        <p:spPr>
          <a:xfrm>
            <a:off x="1696200" y="201425"/>
            <a:ext cx="5751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Text Data EDA</a:t>
            </a:r>
            <a:endParaRPr sz="11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359350" y="928350"/>
            <a:ext cx="242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Missing Value Analysis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331000" y="1393675"/>
            <a:ext cx="26574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-  </a:t>
            </a:r>
            <a:r>
              <a:rPr b="1" lang="en" sz="1000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Identify Missing Values :</a:t>
            </a:r>
            <a:br>
              <a:rPr b="1" lang="en" sz="1000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</a:br>
            <a:r>
              <a:rPr lang="en" sz="1000">
                <a:solidFill>
                  <a:schemeClr val="dk1"/>
                </a:solidFill>
              </a:rPr>
              <a:t>isnull(), isna(), or empty strings.</a:t>
            </a:r>
            <a:br>
              <a:rPr lang="en" sz="1000">
                <a:solidFill>
                  <a:schemeClr val="dk1"/>
                </a:solidFill>
              </a:rPr>
            </a:br>
            <a:br>
              <a:rPr lang="en" sz="1000">
                <a:solidFill>
                  <a:schemeClr val="dk1"/>
                </a:solidFill>
              </a:rPr>
            </a:br>
            <a:r>
              <a:rPr b="1" lang="en" sz="1000">
                <a:solidFill>
                  <a:schemeClr val="dk1"/>
                </a:solidFill>
              </a:rPr>
              <a:t>- Missing Value Treatment Approaches:</a:t>
            </a:r>
            <a:br>
              <a:rPr b="1" lang="en" sz="1000">
                <a:solidFill>
                  <a:schemeClr val="dk1"/>
                </a:solidFill>
              </a:rPr>
            </a:br>
            <a:r>
              <a:rPr b="1" lang="en" sz="1000">
                <a:solidFill>
                  <a:schemeClr val="dk1"/>
                </a:solidFill>
              </a:rPr>
              <a:t>   </a:t>
            </a:r>
            <a:r>
              <a:rPr lang="en" sz="1000">
                <a:solidFill>
                  <a:schemeClr val="dk1"/>
                </a:solidFill>
              </a:rPr>
              <a:t>1.Remove Rows with Missing Text Data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   2.Replace with a Placeholder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   3.Replace with the Most Frequent Value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  </a:t>
            </a:r>
            <a:r>
              <a:rPr lang="en" sz="1000">
                <a:solidFill>
                  <a:schemeClr val="dk1"/>
                </a:solidFill>
              </a:rPr>
              <a:t> 4.Use Predictions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3319025" y="943800"/>
            <a:ext cx="242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Visualization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3576725" y="1297650"/>
            <a:ext cx="22443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- Target Distribution: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Helps to identify any data imbalance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-  Word Count Bar Graph:</a:t>
            </a:r>
            <a:br>
              <a:rPr b="1" lang="en" sz="1000">
                <a:solidFill>
                  <a:schemeClr val="dk1"/>
                </a:solidFill>
              </a:rPr>
            </a:br>
            <a:r>
              <a:rPr lang="en" sz="1000">
                <a:solidFill>
                  <a:schemeClr val="dk1"/>
                </a:solidFill>
              </a:rPr>
              <a:t>Visualize the frequency of top words in the dataset.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-  Word Cloud:</a:t>
            </a:r>
            <a:br>
              <a:rPr b="1" lang="en" sz="1000">
                <a:solidFill>
                  <a:schemeClr val="dk1"/>
                </a:solidFill>
              </a:rPr>
            </a:br>
            <a:r>
              <a:rPr lang="en" sz="1000">
                <a:solidFill>
                  <a:schemeClr val="dk1"/>
                </a:solidFill>
              </a:rPr>
              <a:t>Generate a visual representation of word frequency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53" name="Google Shape;153;p23"/>
          <p:cNvSpPr txBox="1"/>
          <p:nvPr/>
        </p:nvSpPr>
        <p:spPr>
          <a:xfrm>
            <a:off x="6157750" y="943800"/>
            <a:ext cx="242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Convert to Numeric Features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54" name="Google Shape;154;p23"/>
          <p:cNvSpPr txBox="1"/>
          <p:nvPr/>
        </p:nvSpPr>
        <p:spPr>
          <a:xfrm>
            <a:off x="6186300" y="1313100"/>
            <a:ext cx="2365800" cy="22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- </a:t>
            </a:r>
            <a:r>
              <a:rPr b="1" lang="en" sz="1000">
                <a:solidFill>
                  <a:schemeClr val="dk1"/>
                </a:solidFill>
              </a:rPr>
              <a:t>Bag of Words (Count Vectorizer)</a:t>
            </a:r>
            <a:r>
              <a:rPr lang="en" sz="1000">
                <a:solidFill>
                  <a:schemeClr val="dk1"/>
                </a:solidFill>
              </a:rPr>
              <a:t>: This counts how often each word appears in the text.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TF-IDF (Term Frequency-Inverse Document Frequency)</a:t>
            </a:r>
            <a:r>
              <a:rPr lang="en" sz="1000">
                <a:solidFill>
                  <a:schemeClr val="dk1"/>
                </a:solidFill>
              </a:rPr>
              <a:t>: This gives a score to each word based on how important it is. Words that are common in many texts get lower scores, while words unique to a specific text get higher scores.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/>
          <p:cNvSpPr txBox="1"/>
          <p:nvPr/>
        </p:nvSpPr>
        <p:spPr>
          <a:xfrm>
            <a:off x="965550" y="2248500"/>
            <a:ext cx="7212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Text Pre-processing &amp; EDA</a:t>
            </a:r>
            <a:endParaRPr sz="3000">
              <a:solidFill>
                <a:schemeClr val="lt1"/>
              </a:solidFill>
              <a:latin typeface="IBM Plex Sans Condensed Medium"/>
              <a:ea typeface="IBM Plex Sans Condensed Medium"/>
              <a:cs typeface="IBM Plex Sans Condensed Medium"/>
              <a:sym typeface="IBM Plex Sans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Hands -On Part I</a:t>
            </a:r>
            <a:endParaRPr sz="3000">
              <a:solidFill>
                <a:schemeClr val="lt1"/>
              </a:solidFill>
              <a:latin typeface="IBM Plex Sans Condensed Medium"/>
              <a:ea typeface="IBM Plex Sans Condensed Medium"/>
              <a:cs typeface="IBM Plex Sans Condensed Medium"/>
              <a:sym typeface="IBM Plex Sans Condensed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5"/>
          <p:cNvSpPr txBox="1"/>
          <p:nvPr/>
        </p:nvSpPr>
        <p:spPr>
          <a:xfrm>
            <a:off x="1696200" y="201425"/>
            <a:ext cx="5751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Model Workflow</a:t>
            </a:r>
            <a:endParaRPr sz="11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7" name="Google Shape;167;p25"/>
          <p:cNvSpPr/>
          <p:nvPr/>
        </p:nvSpPr>
        <p:spPr>
          <a:xfrm>
            <a:off x="124175" y="1005500"/>
            <a:ext cx="1031400" cy="51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5"/>
          <p:cNvSpPr txBox="1"/>
          <p:nvPr/>
        </p:nvSpPr>
        <p:spPr>
          <a:xfrm>
            <a:off x="118950" y="1003925"/>
            <a:ext cx="10365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A2033"/>
                </a:solidFill>
              </a:rPr>
              <a:t>Transformed Text Data</a:t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169" name="Google Shape;169;p25"/>
          <p:cNvCxnSpPr>
            <a:endCxn id="170" idx="1"/>
          </p:cNvCxnSpPr>
          <p:nvPr/>
        </p:nvCxnSpPr>
        <p:spPr>
          <a:xfrm flipH="1" rot="10800000">
            <a:off x="1155600" y="1255338"/>
            <a:ext cx="63015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" name="Google Shape;171;p25"/>
          <p:cNvSpPr txBox="1"/>
          <p:nvPr/>
        </p:nvSpPr>
        <p:spPr>
          <a:xfrm>
            <a:off x="1420650" y="1636550"/>
            <a:ext cx="11421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Create a 80-20 </a:t>
            </a:r>
            <a:r>
              <a:rPr lang="en" sz="700">
                <a:solidFill>
                  <a:schemeClr val="dk1"/>
                </a:solidFill>
              </a:rPr>
              <a:t>s</a:t>
            </a:r>
            <a:r>
              <a:rPr lang="en" sz="700">
                <a:solidFill>
                  <a:schemeClr val="dk1"/>
                </a:solidFill>
              </a:rPr>
              <a:t>tratified split dataset (Ensure Target Labels are distributed evenly)</a:t>
            </a:r>
            <a:endParaRPr sz="600">
              <a:solidFill>
                <a:srgbClr val="1A2033"/>
              </a:solidFill>
            </a:endParaRPr>
          </a:p>
        </p:txBody>
      </p:sp>
      <p:sp>
        <p:nvSpPr>
          <p:cNvPr id="172" name="Google Shape;172;p25"/>
          <p:cNvSpPr txBox="1"/>
          <p:nvPr/>
        </p:nvSpPr>
        <p:spPr>
          <a:xfrm>
            <a:off x="4008550" y="2189525"/>
            <a:ext cx="1551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A2033"/>
              </a:solidFill>
            </a:endParaRPr>
          </a:p>
        </p:txBody>
      </p:sp>
      <p:sp>
        <p:nvSpPr>
          <p:cNvPr id="173" name="Google Shape;173;p25"/>
          <p:cNvSpPr/>
          <p:nvPr/>
        </p:nvSpPr>
        <p:spPr>
          <a:xfrm>
            <a:off x="3550850" y="1001838"/>
            <a:ext cx="1031400" cy="51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5"/>
          <p:cNvSpPr txBox="1"/>
          <p:nvPr/>
        </p:nvSpPr>
        <p:spPr>
          <a:xfrm>
            <a:off x="3545625" y="1000263"/>
            <a:ext cx="10365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A2033"/>
                </a:solidFill>
              </a:rPr>
              <a:t>Model Selection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75" name="Google Shape;175;p25"/>
          <p:cNvPicPr preferRelativeResize="0"/>
          <p:nvPr/>
        </p:nvPicPr>
        <p:blipFill rotWithShape="1">
          <a:blip r:embed="rId4">
            <a:alphaModFix/>
          </a:blip>
          <a:srcRect b="1475" l="1329" r="1639" t="811"/>
          <a:stretch/>
        </p:blipFill>
        <p:spPr>
          <a:xfrm>
            <a:off x="2672150" y="1660375"/>
            <a:ext cx="2969523" cy="282517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/>
          <p:nvPr/>
        </p:nvSpPr>
        <p:spPr>
          <a:xfrm>
            <a:off x="5814675" y="1000450"/>
            <a:ext cx="1031400" cy="51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5"/>
          <p:cNvSpPr txBox="1"/>
          <p:nvPr/>
        </p:nvSpPr>
        <p:spPr>
          <a:xfrm>
            <a:off x="5809450" y="998875"/>
            <a:ext cx="10365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A2033"/>
                </a:solidFill>
              </a:rPr>
              <a:t>Parameter Tuning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78" name="Google Shape;178;p25"/>
          <p:cNvSpPr txBox="1"/>
          <p:nvPr/>
        </p:nvSpPr>
        <p:spPr>
          <a:xfrm>
            <a:off x="5814675" y="1678150"/>
            <a:ext cx="11421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Choose Model Parameter to maximize performance on Validation Dataset</a:t>
            </a:r>
            <a:endParaRPr sz="600">
              <a:solidFill>
                <a:srgbClr val="1A2033"/>
              </a:solidFill>
            </a:endParaRPr>
          </a:p>
        </p:txBody>
      </p:sp>
      <p:sp>
        <p:nvSpPr>
          <p:cNvPr id="179" name="Google Shape;179;p25"/>
          <p:cNvSpPr/>
          <p:nvPr/>
        </p:nvSpPr>
        <p:spPr>
          <a:xfrm>
            <a:off x="7462325" y="999063"/>
            <a:ext cx="1031400" cy="51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5"/>
          <p:cNvSpPr txBox="1"/>
          <p:nvPr/>
        </p:nvSpPr>
        <p:spPr>
          <a:xfrm>
            <a:off x="7457100" y="997488"/>
            <a:ext cx="10365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A2033"/>
                </a:solidFill>
              </a:rPr>
              <a:t>Test Data Inference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80" name="Google Shape;180;p25"/>
          <p:cNvSpPr/>
          <p:nvPr/>
        </p:nvSpPr>
        <p:spPr>
          <a:xfrm>
            <a:off x="1531350" y="1006275"/>
            <a:ext cx="1031400" cy="51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5"/>
          <p:cNvSpPr txBox="1"/>
          <p:nvPr/>
        </p:nvSpPr>
        <p:spPr>
          <a:xfrm>
            <a:off x="1526125" y="1004700"/>
            <a:ext cx="10365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A2033"/>
                </a:solidFill>
              </a:rPr>
              <a:t>Train-Test Split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82" name="Google Shape;182;p25"/>
          <p:cNvSpPr txBox="1"/>
          <p:nvPr/>
        </p:nvSpPr>
        <p:spPr>
          <a:xfrm>
            <a:off x="7457100" y="1678150"/>
            <a:ext cx="11421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Saving the best model selected to predict Label of Text Data</a:t>
            </a:r>
            <a:endParaRPr sz="600">
              <a:solidFill>
                <a:srgbClr val="1A2033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/>
        </p:nvSpPr>
        <p:spPr>
          <a:xfrm>
            <a:off x="620250" y="2011025"/>
            <a:ext cx="7903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Icebreaker Question </a:t>
            </a:r>
            <a:br>
              <a:rPr lang="en" sz="3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one word answer questions</a:t>
            </a:r>
            <a:b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b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Before each module, ask 1 icebreaker question.</a:t>
            </a:r>
            <a:endParaRPr sz="12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88" name="Google Shape;1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/>
        </p:nvSpPr>
        <p:spPr>
          <a:xfrm>
            <a:off x="1696200" y="201425"/>
            <a:ext cx="5751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Model Evaluation</a:t>
            </a:r>
            <a:endParaRPr sz="11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0" name="Google Shape;190;p26"/>
          <p:cNvSpPr txBox="1"/>
          <p:nvPr/>
        </p:nvSpPr>
        <p:spPr>
          <a:xfrm>
            <a:off x="359350" y="928350"/>
            <a:ext cx="242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Confusion Matrix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91" name="Google Shape;191;p26"/>
          <p:cNvSpPr txBox="1"/>
          <p:nvPr/>
        </p:nvSpPr>
        <p:spPr>
          <a:xfrm>
            <a:off x="4857400" y="863225"/>
            <a:ext cx="242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Accuracy Metrics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92" name="Google Shape;192;p26"/>
          <p:cNvSpPr txBox="1"/>
          <p:nvPr/>
        </p:nvSpPr>
        <p:spPr>
          <a:xfrm>
            <a:off x="331000" y="1393675"/>
            <a:ext cx="2657400" cy="17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2033"/>
                </a:solidFill>
              </a:rPr>
              <a:t>The confusion matrix provides a visual breakdown of correct and incorrect predictions for each class. In a multi-class setup, it is a square matrix where:</a:t>
            </a:r>
            <a:br>
              <a:rPr lang="en" sz="1000">
                <a:solidFill>
                  <a:srgbClr val="1A2033"/>
                </a:solidFill>
              </a:rPr>
            </a:br>
            <a:r>
              <a:rPr lang="en" sz="1000">
                <a:solidFill>
                  <a:srgbClr val="1A2033"/>
                </a:solidFill>
              </a:rPr>
              <a:t>- Rows represent the actual classes.</a:t>
            </a:r>
            <a:br>
              <a:rPr lang="en" sz="1000">
                <a:solidFill>
                  <a:srgbClr val="1A2033"/>
                </a:solidFill>
              </a:rPr>
            </a:br>
            <a:r>
              <a:rPr lang="en" sz="1000">
                <a:solidFill>
                  <a:srgbClr val="1A2033"/>
                </a:solidFill>
              </a:rPr>
              <a:t>- Columns represent the predicted classes.</a:t>
            </a:r>
            <a:endParaRPr sz="1000">
              <a:solidFill>
                <a:srgbClr val="1A20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1A2033"/>
                </a:solidFill>
              </a:rPr>
              <a:t>Each cell (i,j) shows how many times class i was predicted as class j.</a:t>
            </a:r>
            <a:endParaRPr sz="1000">
              <a:solidFill>
                <a:srgbClr val="1A2033"/>
              </a:solidFill>
            </a:endParaRPr>
          </a:p>
        </p:txBody>
      </p:sp>
      <p:sp>
        <p:nvSpPr>
          <p:cNvPr id="193" name="Google Shape;193;p26"/>
          <p:cNvSpPr txBox="1"/>
          <p:nvPr/>
        </p:nvSpPr>
        <p:spPr>
          <a:xfrm>
            <a:off x="3966950" y="1297650"/>
            <a:ext cx="4457400" cy="3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In multi-class classification, </a:t>
            </a:r>
            <a:r>
              <a:rPr b="1" lang="en" sz="1000">
                <a:solidFill>
                  <a:schemeClr val="dk1"/>
                </a:solidFill>
              </a:rPr>
              <a:t>Precision</a:t>
            </a:r>
            <a:r>
              <a:rPr lang="en" sz="1000">
                <a:solidFill>
                  <a:schemeClr val="dk1"/>
                </a:solidFill>
              </a:rPr>
              <a:t>, </a:t>
            </a:r>
            <a:r>
              <a:rPr b="1" lang="en" sz="1000">
                <a:solidFill>
                  <a:schemeClr val="dk1"/>
                </a:solidFill>
              </a:rPr>
              <a:t>Recall</a:t>
            </a:r>
            <a:r>
              <a:rPr lang="en" sz="1000">
                <a:solidFill>
                  <a:schemeClr val="dk1"/>
                </a:solidFill>
              </a:rPr>
              <a:t>, and </a:t>
            </a:r>
            <a:r>
              <a:rPr b="1" lang="en" sz="1000">
                <a:solidFill>
                  <a:schemeClr val="dk1"/>
                </a:solidFill>
              </a:rPr>
              <a:t>F1-Score</a:t>
            </a:r>
            <a:r>
              <a:rPr lang="en" sz="1000">
                <a:solidFill>
                  <a:schemeClr val="dk1"/>
                </a:solidFill>
              </a:rPr>
              <a:t> can be calculated in three ways: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Macro-Averaging</a:t>
            </a:r>
            <a:r>
              <a:rPr lang="en" sz="1000">
                <a:solidFill>
                  <a:schemeClr val="dk1"/>
                </a:solidFill>
              </a:rPr>
              <a:t>: Averages the precision, recall, and F1 across all classes equally.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Micro-Averaging</a:t>
            </a:r>
            <a:r>
              <a:rPr lang="en" sz="1000">
                <a:solidFill>
                  <a:schemeClr val="dk1"/>
                </a:solidFill>
              </a:rPr>
              <a:t>: Averages across individual predictions, taking into account the class imbalance.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Weighted-Averaging</a:t>
            </a:r>
            <a:r>
              <a:rPr lang="en" sz="1000">
                <a:solidFill>
                  <a:schemeClr val="dk1"/>
                </a:solidFill>
              </a:rPr>
              <a:t>: Averages precision, recall, and F1 weighted by the support (number of true instances per class).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Precision:</a:t>
            </a:r>
            <a:r>
              <a:rPr lang="en" sz="1000">
                <a:solidFill>
                  <a:schemeClr val="dk1"/>
                </a:solidFill>
              </a:rPr>
              <a:t>The ratio of correctly predicted instances of that class to the total predicted instances of that class.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Recall</a:t>
            </a:r>
            <a:r>
              <a:rPr lang="en" sz="1000">
                <a:solidFill>
                  <a:schemeClr val="dk1"/>
                </a:solidFill>
              </a:rPr>
              <a:t>: </a:t>
            </a:r>
            <a:br>
              <a:rPr lang="en" sz="1000">
                <a:solidFill>
                  <a:schemeClr val="dk1"/>
                </a:solidFill>
              </a:rPr>
            </a:br>
            <a:r>
              <a:rPr lang="en" sz="1000">
                <a:solidFill>
                  <a:schemeClr val="dk1"/>
                </a:solidFill>
              </a:rPr>
              <a:t>The ratio of correctly predicted instances of that class to the total actual instances of that class.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F1-Score:</a:t>
            </a:r>
            <a:br>
              <a:rPr b="1" lang="en" sz="1000">
                <a:solidFill>
                  <a:schemeClr val="dk1"/>
                </a:solidFill>
              </a:rPr>
            </a:br>
            <a:r>
              <a:rPr lang="en" sz="1000">
                <a:solidFill>
                  <a:schemeClr val="dk1"/>
                </a:solidFill>
              </a:rPr>
              <a:t>The harmonic mean of precision and recall.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7"/>
          <p:cNvSpPr txBox="1"/>
          <p:nvPr/>
        </p:nvSpPr>
        <p:spPr>
          <a:xfrm>
            <a:off x="965550" y="2248500"/>
            <a:ext cx="7212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Text Classification Model</a:t>
            </a:r>
            <a:endParaRPr sz="3000">
              <a:solidFill>
                <a:schemeClr val="lt1"/>
              </a:solidFill>
              <a:latin typeface="IBM Plex Sans Condensed Medium"/>
              <a:ea typeface="IBM Plex Sans Condensed Medium"/>
              <a:cs typeface="IBM Plex Sans Condensed Medium"/>
              <a:sym typeface="IBM Plex Sans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Hands -On Part II</a:t>
            </a:r>
            <a:endParaRPr sz="3000">
              <a:solidFill>
                <a:schemeClr val="lt1"/>
              </a:solidFill>
              <a:latin typeface="IBM Plex Sans Condensed Medium"/>
              <a:ea typeface="IBM Plex Sans Condensed Medium"/>
              <a:cs typeface="IBM Plex Sans Condensed Medium"/>
              <a:sym typeface="IBM Plex Sans Condensed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905" y="1152463"/>
            <a:ext cx="2567117" cy="108385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8"/>
          <p:cNvSpPr txBox="1"/>
          <p:nvPr/>
        </p:nvSpPr>
        <p:spPr>
          <a:xfrm>
            <a:off x="3596200" y="1292275"/>
            <a:ext cx="5446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Time Series Forecasting</a:t>
            </a:r>
            <a:endParaRPr b="1" sz="4000">
              <a:solidFill>
                <a:srgbClr val="FFFFFF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209" name="Google Shape;209;p28"/>
          <p:cNvSpPr txBox="1"/>
          <p:nvPr/>
        </p:nvSpPr>
        <p:spPr>
          <a:xfrm>
            <a:off x="3916500" y="1923475"/>
            <a:ext cx="49425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Python Complete Workflow</a:t>
            </a:r>
            <a:endParaRPr sz="1800">
              <a:solidFill>
                <a:srgbClr val="FFFFFF"/>
              </a:solidFill>
              <a:latin typeface="IBM Plex Sans Condensed Medium"/>
              <a:ea typeface="IBM Plex Sans Condensed Medium"/>
              <a:cs typeface="IBM Plex Sans Condensed Medium"/>
              <a:sym typeface="IBM Plex Sans Condensed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9"/>
          <p:cNvSpPr txBox="1"/>
          <p:nvPr/>
        </p:nvSpPr>
        <p:spPr>
          <a:xfrm>
            <a:off x="1764000" y="1209850"/>
            <a:ext cx="5616000" cy="25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BM Plex Sans Condensed"/>
              <a:buChar char="●"/>
            </a:pPr>
            <a:r>
              <a:rPr lang="en" sz="17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Introduction to Time Series Forecasting</a:t>
            </a:r>
            <a:endParaRPr sz="17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BM Plex Sans Condensed"/>
              <a:buChar char="●"/>
            </a:pPr>
            <a:r>
              <a:rPr lang="en" sz="17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Time Series Data Preprocessing </a:t>
            </a:r>
            <a:endParaRPr sz="17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BM Plex Sans Condensed"/>
              <a:buChar char="●"/>
            </a:pPr>
            <a:r>
              <a:rPr lang="en" sz="17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Time Series Data Analysis</a:t>
            </a:r>
            <a:endParaRPr sz="17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BM Plex Sans Condensed"/>
              <a:buChar char="●"/>
            </a:pPr>
            <a:r>
              <a:rPr lang="en" sz="17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Time Series Model Building</a:t>
            </a:r>
            <a:endParaRPr sz="17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BM Plex Sans Condensed"/>
              <a:buChar char="●"/>
            </a:pPr>
            <a:r>
              <a:rPr lang="en" sz="17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Model Performance : Evaluation</a:t>
            </a:r>
            <a:endParaRPr sz="17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BM Plex Sans Condensed"/>
              <a:buChar char="●"/>
            </a:pPr>
            <a:r>
              <a:rPr lang="en" sz="17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Hands-on : Demo Time Series Forecasting</a:t>
            </a:r>
            <a:endParaRPr sz="17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216" name="Google Shape;216;p29"/>
          <p:cNvSpPr txBox="1"/>
          <p:nvPr/>
        </p:nvSpPr>
        <p:spPr>
          <a:xfrm>
            <a:off x="566550" y="438625"/>
            <a:ext cx="80109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What you’ll learn today 📝</a:t>
            </a:r>
            <a:endParaRPr b="1" sz="3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/>
          <p:nvPr/>
        </p:nvSpPr>
        <p:spPr>
          <a:xfrm>
            <a:off x="620250" y="2011025"/>
            <a:ext cx="7903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Icebreaker Question </a:t>
            </a:r>
            <a:br>
              <a:rPr lang="en" sz="3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one word answer questions</a:t>
            </a:r>
            <a:b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b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Before each module, ask 1 icebreaker question.</a:t>
            </a:r>
            <a:endParaRPr sz="12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22" name="Google Shape;2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0"/>
          <p:cNvSpPr txBox="1"/>
          <p:nvPr/>
        </p:nvSpPr>
        <p:spPr>
          <a:xfrm>
            <a:off x="1696200" y="201425"/>
            <a:ext cx="5751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Overview</a:t>
            </a:r>
            <a:endParaRPr sz="11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4" name="Google Shape;224;p30"/>
          <p:cNvSpPr txBox="1"/>
          <p:nvPr/>
        </p:nvSpPr>
        <p:spPr>
          <a:xfrm>
            <a:off x="204025" y="1288850"/>
            <a:ext cx="417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What is text classification?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25" name="Google Shape;225;p30"/>
          <p:cNvSpPr txBox="1"/>
          <p:nvPr/>
        </p:nvSpPr>
        <p:spPr>
          <a:xfrm>
            <a:off x="782975" y="1869475"/>
            <a:ext cx="30774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It is an automated way of classifying text into predefined categories or Labels making use of NLP based approaches to convert text into ML understandable tokens followed by Classification ML Algorithms </a:t>
            </a:r>
            <a:endParaRPr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226" name="Google Shape;226;p30"/>
          <p:cNvSpPr txBox="1"/>
          <p:nvPr/>
        </p:nvSpPr>
        <p:spPr>
          <a:xfrm>
            <a:off x="4646925" y="931975"/>
            <a:ext cx="417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Practical Use Cases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27" name="Google Shape;227;p30"/>
          <p:cNvSpPr txBox="1"/>
          <p:nvPr/>
        </p:nvSpPr>
        <p:spPr>
          <a:xfrm>
            <a:off x="5308625" y="1550825"/>
            <a:ext cx="3077400" cy="26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- </a:t>
            </a:r>
            <a:r>
              <a:rPr b="1" lang="en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Spam filtering:</a:t>
            </a:r>
            <a:r>
              <a:rPr lang="en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 </a:t>
            </a:r>
            <a:br>
              <a:rPr lang="en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</a:br>
            <a:r>
              <a:rPr lang="en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Automatically detecting spam emails. </a:t>
            </a:r>
            <a:endParaRPr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- </a:t>
            </a:r>
            <a:r>
              <a:rPr b="1" lang="en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Sentiment analysis:</a:t>
            </a:r>
            <a:r>
              <a:rPr lang="en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 </a:t>
            </a:r>
            <a:br>
              <a:rPr lang="en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</a:br>
            <a:r>
              <a:rPr lang="en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Classifying whether a review is positive or negative. </a:t>
            </a:r>
            <a:endParaRPr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- </a:t>
            </a:r>
            <a:r>
              <a:rPr b="1" lang="en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Topic categorization:</a:t>
            </a:r>
            <a:r>
              <a:rPr lang="en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 </a:t>
            </a:r>
            <a:endParaRPr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Categorizing news articles based on their content.</a:t>
            </a:r>
            <a:endParaRPr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/>
          <p:nvPr/>
        </p:nvSpPr>
        <p:spPr>
          <a:xfrm>
            <a:off x="620250" y="2011025"/>
            <a:ext cx="7903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Icebreaker Question </a:t>
            </a:r>
            <a:br>
              <a:rPr lang="en" sz="3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one word answer questions</a:t>
            </a:r>
            <a:b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b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Before each module, ask 1 icebreaker question.</a:t>
            </a:r>
            <a:endParaRPr sz="12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33" name="Google Shape;23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1"/>
          <p:cNvSpPr txBox="1"/>
          <p:nvPr/>
        </p:nvSpPr>
        <p:spPr>
          <a:xfrm>
            <a:off x="1696200" y="201425"/>
            <a:ext cx="5751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Text Data Pre-processing</a:t>
            </a:r>
            <a:endParaRPr sz="11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5" name="Google Shape;235;p31"/>
          <p:cNvSpPr txBox="1"/>
          <p:nvPr/>
        </p:nvSpPr>
        <p:spPr>
          <a:xfrm>
            <a:off x="359350" y="928350"/>
            <a:ext cx="242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Step I : Importing Text Data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36" name="Google Shape;236;p31"/>
          <p:cNvSpPr txBox="1"/>
          <p:nvPr/>
        </p:nvSpPr>
        <p:spPr>
          <a:xfrm>
            <a:off x="331000" y="1393675"/>
            <a:ext cx="2657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-  Tabular Data :</a:t>
            </a:r>
            <a:r>
              <a:rPr lang="en" sz="1000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 .csv, SQL, BigQuery</a:t>
            </a:r>
            <a:endParaRPr sz="1000"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-  JSON  :</a:t>
            </a:r>
            <a:r>
              <a:rPr lang="en" sz="1000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 Web Scrapping / APIs </a:t>
            </a:r>
            <a:endParaRPr sz="1000"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-  Plain Text Files:</a:t>
            </a:r>
            <a:r>
              <a:rPr lang="en" sz="1000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  Unstructured Large Corpora</a:t>
            </a:r>
            <a:endParaRPr sz="1000"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237" name="Google Shape;237;p31"/>
          <p:cNvSpPr txBox="1"/>
          <p:nvPr/>
        </p:nvSpPr>
        <p:spPr>
          <a:xfrm>
            <a:off x="3319025" y="943800"/>
            <a:ext cx="242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Step II : Text Data Cleaning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38" name="Google Shape;238;p31"/>
          <p:cNvSpPr txBox="1"/>
          <p:nvPr/>
        </p:nvSpPr>
        <p:spPr>
          <a:xfrm>
            <a:off x="3576725" y="1297650"/>
            <a:ext cx="22443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- Lowercasing</a:t>
            </a:r>
            <a:r>
              <a:rPr lang="en" sz="1000">
                <a:solidFill>
                  <a:schemeClr val="dk1"/>
                </a:solidFill>
              </a:rPr>
              <a:t>: </a:t>
            </a:r>
            <a:br>
              <a:rPr lang="en" sz="1000">
                <a:solidFill>
                  <a:schemeClr val="dk1"/>
                </a:solidFill>
              </a:rPr>
            </a:br>
            <a:r>
              <a:rPr lang="en" sz="1000">
                <a:solidFill>
                  <a:schemeClr val="dk1"/>
                </a:solidFill>
              </a:rPr>
              <a:t>To unify the text case.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- Removing Punctuation</a:t>
            </a:r>
            <a:r>
              <a:rPr lang="en" sz="1000">
                <a:solidFill>
                  <a:schemeClr val="dk1"/>
                </a:solidFill>
              </a:rPr>
              <a:t>: </a:t>
            </a:r>
            <a:br>
              <a:rPr lang="en" sz="1000">
                <a:solidFill>
                  <a:schemeClr val="dk1"/>
                </a:solidFill>
              </a:rPr>
            </a:br>
            <a:r>
              <a:rPr lang="en" sz="1000">
                <a:solidFill>
                  <a:schemeClr val="dk1"/>
                </a:solidFill>
              </a:rPr>
              <a:t>To remove unnecessary symbols.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- Removing Numbers</a:t>
            </a:r>
            <a:r>
              <a:rPr lang="en" sz="1000">
                <a:solidFill>
                  <a:schemeClr val="dk1"/>
                </a:solidFill>
              </a:rPr>
              <a:t>: </a:t>
            </a:r>
            <a:br>
              <a:rPr lang="en" sz="1000">
                <a:solidFill>
                  <a:schemeClr val="dk1"/>
                </a:solidFill>
              </a:rPr>
            </a:br>
            <a:r>
              <a:rPr lang="en" sz="1000">
                <a:solidFill>
                  <a:schemeClr val="dk1"/>
                </a:solidFill>
              </a:rPr>
              <a:t>Optional, based on the context.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- Removing Stopwords</a:t>
            </a:r>
            <a:r>
              <a:rPr lang="en" sz="1000">
                <a:solidFill>
                  <a:schemeClr val="dk1"/>
                </a:solidFill>
              </a:rPr>
              <a:t>: </a:t>
            </a:r>
            <a:br>
              <a:rPr lang="en" sz="1000">
                <a:solidFill>
                  <a:schemeClr val="dk1"/>
                </a:solidFill>
              </a:rPr>
            </a:br>
            <a:r>
              <a:rPr lang="en" sz="1000">
                <a:solidFill>
                  <a:schemeClr val="dk1"/>
                </a:solidFill>
              </a:rPr>
              <a:t>To eliminate common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- Removing Extra Whitespace</a:t>
            </a:r>
            <a:r>
              <a:rPr lang="en" sz="1000">
                <a:solidFill>
                  <a:schemeClr val="dk1"/>
                </a:solidFill>
              </a:rPr>
              <a:t>: </a:t>
            </a:r>
            <a:br>
              <a:rPr lang="en" sz="1000">
                <a:solidFill>
                  <a:schemeClr val="dk1"/>
                </a:solidFill>
              </a:rPr>
            </a:br>
            <a:r>
              <a:rPr lang="en" sz="1000">
                <a:solidFill>
                  <a:schemeClr val="dk1"/>
                </a:solidFill>
              </a:rPr>
              <a:t>To ensure consistent spacing.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- Removing Special Symbols</a:t>
            </a:r>
            <a:r>
              <a:rPr lang="en" sz="1000">
                <a:solidFill>
                  <a:schemeClr val="dk1"/>
                </a:solidFill>
              </a:rPr>
              <a:t>: </a:t>
            </a:r>
            <a:br>
              <a:rPr lang="en" sz="1000">
                <a:solidFill>
                  <a:schemeClr val="dk1"/>
                </a:solidFill>
              </a:rPr>
            </a:br>
            <a:r>
              <a:rPr lang="en" sz="1000">
                <a:solidFill>
                  <a:schemeClr val="dk1"/>
                </a:solidFill>
              </a:rPr>
              <a:t>Cleans out special symbols.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239" name="Google Shape;239;p31"/>
          <p:cNvSpPr txBox="1"/>
          <p:nvPr/>
        </p:nvSpPr>
        <p:spPr>
          <a:xfrm>
            <a:off x="6186300" y="1313100"/>
            <a:ext cx="22443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- Tokenization</a:t>
            </a:r>
            <a:r>
              <a:rPr lang="en" sz="1000">
                <a:solidFill>
                  <a:schemeClr val="dk1"/>
                </a:solidFill>
              </a:rPr>
              <a:t>: </a:t>
            </a:r>
            <a:br>
              <a:rPr lang="en" sz="1000">
                <a:solidFill>
                  <a:schemeClr val="dk1"/>
                </a:solidFill>
              </a:rPr>
            </a:br>
            <a:r>
              <a:rPr lang="en" sz="1000">
                <a:solidFill>
                  <a:schemeClr val="dk1"/>
                </a:solidFill>
              </a:rPr>
              <a:t>Splitting text into individual tokens/words.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- Lemmatization</a:t>
            </a:r>
            <a:r>
              <a:rPr lang="en" sz="1000">
                <a:solidFill>
                  <a:schemeClr val="dk1"/>
                </a:solidFill>
              </a:rPr>
              <a:t>: </a:t>
            </a:r>
            <a:br>
              <a:rPr lang="en" sz="1000">
                <a:solidFill>
                  <a:schemeClr val="dk1"/>
                </a:solidFill>
              </a:rPr>
            </a:br>
            <a:r>
              <a:rPr lang="en" sz="1000">
                <a:solidFill>
                  <a:schemeClr val="dk1"/>
                </a:solidFill>
              </a:rPr>
              <a:t>Reducing words to their base or root form.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240" name="Google Shape;240;p31"/>
          <p:cNvSpPr txBox="1"/>
          <p:nvPr/>
        </p:nvSpPr>
        <p:spPr>
          <a:xfrm>
            <a:off x="6157750" y="943800"/>
            <a:ext cx="242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Step III : Word Tokenization</a:t>
            </a:r>
            <a:endParaRPr b="1"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1405050" y="1152475"/>
            <a:ext cx="63339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chemeClr val="dk1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Become the Top 1%</a:t>
            </a:r>
            <a:endParaRPr sz="5500">
              <a:solidFill>
                <a:schemeClr val="dk1"/>
              </a:solidFill>
              <a:latin typeface="IBM Plex Sans Condensed Medium"/>
              <a:ea typeface="IBM Plex Sans Condensed Medium"/>
              <a:cs typeface="IBM Plex Sans Condensed Medium"/>
              <a:sym typeface="IBM Plex Sans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chemeClr val="dk1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Professional</a:t>
            </a:r>
            <a:endParaRPr sz="5500">
              <a:solidFill>
                <a:schemeClr val="dk1"/>
              </a:solidFill>
              <a:latin typeface="IBM Plex Sans Condensed Medium"/>
              <a:ea typeface="IBM Plex Sans Condensed Medium"/>
              <a:cs typeface="IBM Plex Sans Condensed Medium"/>
              <a:sym typeface="IBM Plex Sans Condensed Medium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2988150" y="3020475"/>
            <a:ext cx="3167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Accelerate your personal &amp; professional growth!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2"/>
          <p:cNvSpPr txBox="1"/>
          <p:nvPr/>
        </p:nvSpPr>
        <p:spPr>
          <a:xfrm>
            <a:off x="1696200" y="201425"/>
            <a:ext cx="5751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Text Data EDA</a:t>
            </a:r>
            <a:endParaRPr sz="11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7" name="Google Shape;247;p32"/>
          <p:cNvSpPr txBox="1"/>
          <p:nvPr/>
        </p:nvSpPr>
        <p:spPr>
          <a:xfrm>
            <a:off x="359350" y="928350"/>
            <a:ext cx="242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Missing Value Analysis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48" name="Google Shape;248;p32"/>
          <p:cNvSpPr txBox="1"/>
          <p:nvPr/>
        </p:nvSpPr>
        <p:spPr>
          <a:xfrm>
            <a:off x="331000" y="1393675"/>
            <a:ext cx="26574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-  Identify Missing Values :</a:t>
            </a:r>
            <a:br>
              <a:rPr b="1" lang="en" sz="1000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</a:br>
            <a:r>
              <a:rPr lang="en" sz="1000">
                <a:solidFill>
                  <a:schemeClr val="dk1"/>
                </a:solidFill>
              </a:rPr>
              <a:t>isnull(), isna(), or empty strings.</a:t>
            </a:r>
            <a:br>
              <a:rPr lang="en" sz="1000">
                <a:solidFill>
                  <a:schemeClr val="dk1"/>
                </a:solidFill>
              </a:rPr>
            </a:br>
            <a:br>
              <a:rPr lang="en" sz="1000">
                <a:solidFill>
                  <a:schemeClr val="dk1"/>
                </a:solidFill>
              </a:rPr>
            </a:br>
            <a:r>
              <a:rPr b="1" lang="en" sz="1000">
                <a:solidFill>
                  <a:schemeClr val="dk1"/>
                </a:solidFill>
              </a:rPr>
              <a:t>- Missing Value Treatment Approaches:</a:t>
            </a:r>
            <a:br>
              <a:rPr b="1" lang="en" sz="1000">
                <a:solidFill>
                  <a:schemeClr val="dk1"/>
                </a:solidFill>
              </a:rPr>
            </a:br>
            <a:r>
              <a:rPr b="1" lang="en" sz="1000">
                <a:solidFill>
                  <a:schemeClr val="dk1"/>
                </a:solidFill>
              </a:rPr>
              <a:t>   </a:t>
            </a:r>
            <a:r>
              <a:rPr lang="en" sz="1000">
                <a:solidFill>
                  <a:schemeClr val="dk1"/>
                </a:solidFill>
              </a:rPr>
              <a:t>1.Remove Rows with Missing Text Data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   2.Replace with a Placeholder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   3.Replace with the Most Frequent Value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  </a:t>
            </a:r>
            <a:r>
              <a:rPr lang="en" sz="1000">
                <a:solidFill>
                  <a:schemeClr val="dk1"/>
                </a:solidFill>
              </a:rPr>
              <a:t> 4.Use Predictions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49" name="Google Shape;249;p32"/>
          <p:cNvSpPr txBox="1"/>
          <p:nvPr/>
        </p:nvSpPr>
        <p:spPr>
          <a:xfrm>
            <a:off x="3319025" y="943800"/>
            <a:ext cx="242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Visualization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50" name="Google Shape;250;p32"/>
          <p:cNvSpPr txBox="1"/>
          <p:nvPr/>
        </p:nvSpPr>
        <p:spPr>
          <a:xfrm>
            <a:off x="3576725" y="1297650"/>
            <a:ext cx="22443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- Target Distribution: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Helps to identify any data imbalance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-  Word Count Bar Graph:</a:t>
            </a:r>
            <a:br>
              <a:rPr b="1" lang="en" sz="1000">
                <a:solidFill>
                  <a:schemeClr val="dk1"/>
                </a:solidFill>
              </a:rPr>
            </a:br>
            <a:r>
              <a:rPr lang="en" sz="1000">
                <a:solidFill>
                  <a:schemeClr val="dk1"/>
                </a:solidFill>
              </a:rPr>
              <a:t>Visualize the frequency of top words in the dataset.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-  Word Cloud:</a:t>
            </a:r>
            <a:br>
              <a:rPr b="1" lang="en" sz="1000">
                <a:solidFill>
                  <a:schemeClr val="dk1"/>
                </a:solidFill>
              </a:rPr>
            </a:br>
            <a:r>
              <a:rPr lang="en" sz="1000">
                <a:solidFill>
                  <a:schemeClr val="dk1"/>
                </a:solidFill>
              </a:rPr>
              <a:t>Generate a visual representation of word frequency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251" name="Google Shape;251;p32"/>
          <p:cNvSpPr txBox="1"/>
          <p:nvPr/>
        </p:nvSpPr>
        <p:spPr>
          <a:xfrm>
            <a:off x="6157750" y="943800"/>
            <a:ext cx="242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Convert to Numeric Features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52" name="Google Shape;252;p32"/>
          <p:cNvSpPr txBox="1"/>
          <p:nvPr/>
        </p:nvSpPr>
        <p:spPr>
          <a:xfrm>
            <a:off x="6186300" y="1313100"/>
            <a:ext cx="2365800" cy="22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- Bag of Words (Count Vectorizer)</a:t>
            </a:r>
            <a:r>
              <a:rPr lang="en" sz="1000">
                <a:solidFill>
                  <a:schemeClr val="dk1"/>
                </a:solidFill>
              </a:rPr>
              <a:t>: This counts how often each word appears in the text.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TF-IDF (Term Frequency-Inverse Document Frequency)</a:t>
            </a:r>
            <a:r>
              <a:rPr lang="en" sz="1000">
                <a:solidFill>
                  <a:schemeClr val="dk1"/>
                </a:solidFill>
              </a:rPr>
              <a:t>: This gives a score to each word based on how important it is. Words that are common in many texts get lower scores, while words unique to a specific text get higher scores.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3"/>
          <p:cNvSpPr txBox="1"/>
          <p:nvPr/>
        </p:nvSpPr>
        <p:spPr>
          <a:xfrm>
            <a:off x="965550" y="2248500"/>
            <a:ext cx="7212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Text Pre-processing &amp; EDA</a:t>
            </a:r>
            <a:endParaRPr sz="3000">
              <a:solidFill>
                <a:schemeClr val="lt1"/>
              </a:solidFill>
              <a:latin typeface="IBM Plex Sans Condensed Medium"/>
              <a:ea typeface="IBM Plex Sans Condensed Medium"/>
              <a:cs typeface="IBM Plex Sans Condensed Medium"/>
              <a:sym typeface="IBM Plex Sans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Hands -On Part I</a:t>
            </a:r>
            <a:endParaRPr sz="3000">
              <a:solidFill>
                <a:schemeClr val="lt1"/>
              </a:solidFill>
              <a:latin typeface="IBM Plex Sans Condensed Medium"/>
              <a:ea typeface="IBM Plex Sans Condensed Medium"/>
              <a:cs typeface="IBM Plex Sans Condensed Medium"/>
              <a:sym typeface="IBM Plex Sans Condensed Mediu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4"/>
          <p:cNvSpPr txBox="1"/>
          <p:nvPr/>
        </p:nvSpPr>
        <p:spPr>
          <a:xfrm>
            <a:off x="1696200" y="201425"/>
            <a:ext cx="5751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Model Workflow</a:t>
            </a:r>
            <a:endParaRPr sz="11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5" name="Google Shape;265;p34"/>
          <p:cNvSpPr/>
          <p:nvPr/>
        </p:nvSpPr>
        <p:spPr>
          <a:xfrm>
            <a:off x="124175" y="1005500"/>
            <a:ext cx="1031400" cy="51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4"/>
          <p:cNvSpPr txBox="1"/>
          <p:nvPr/>
        </p:nvSpPr>
        <p:spPr>
          <a:xfrm>
            <a:off x="118950" y="1003925"/>
            <a:ext cx="10365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A2033"/>
                </a:solidFill>
              </a:rPr>
              <a:t>Transformed Text Data</a:t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267" name="Google Shape;267;p34"/>
          <p:cNvCxnSpPr>
            <a:endCxn id="268" idx="1"/>
          </p:cNvCxnSpPr>
          <p:nvPr/>
        </p:nvCxnSpPr>
        <p:spPr>
          <a:xfrm flipH="1" rot="10800000">
            <a:off x="1155600" y="1255338"/>
            <a:ext cx="63015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9" name="Google Shape;269;p34"/>
          <p:cNvSpPr txBox="1"/>
          <p:nvPr/>
        </p:nvSpPr>
        <p:spPr>
          <a:xfrm>
            <a:off x="1420650" y="1636550"/>
            <a:ext cx="11421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Create a 80-20 stratified split dataset (Ensure Target Labels are distributed evenly)</a:t>
            </a:r>
            <a:endParaRPr sz="600">
              <a:solidFill>
                <a:srgbClr val="1A2033"/>
              </a:solidFill>
            </a:endParaRPr>
          </a:p>
        </p:txBody>
      </p:sp>
      <p:sp>
        <p:nvSpPr>
          <p:cNvPr id="270" name="Google Shape;270;p34"/>
          <p:cNvSpPr txBox="1"/>
          <p:nvPr/>
        </p:nvSpPr>
        <p:spPr>
          <a:xfrm>
            <a:off x="4008550" y="2189525"/>
            <a:ext cx="1551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A2033"/>
              </a:solidFill>
            </a:endParaRPr>
          </a:p>
        </p:txBody>
      </p:sp>
      <p:sp>
        <p:nvSpPr>
          <p:cNvPr id="271" name="Google Shape;271;p34"/>
          <p:cNvSpPr/>
          <p:nvPr/>
        </p:nvSpPr>
        <p:spPr>
          <a:xfrm>
            <a:off x="3550850" y="1001838"/>
            <a:ext cx="1031400" cy="51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4"/>
          <p:cNvSpPr txBox="1"/>
          <p:nvPr/>
        </p:nvSpPr>
        <p:spPr>
          <a:xfrm>
            <a:off x="3545625" y="1000263"/>
            <a:ext cx="10365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A2033"/>
                </a:solidFill>
              </a:rPr>
              <a:t>Model Selection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273" name="Google Shape;273;p34"/>
          <p:cNvPicPr preferRelativeResize="0"/>
          <p:nvPr/>
        </p:nvPicPr>
        <p:blipFill rotWithShape="1">
          <a:blip r:embed="rId4">
            <a:alphaModFix/>
          </a:blip>
          <a:srcRect b="1475" l="1329" r="1639" t="811"/>
          <a:stretch/>
        </p:blipFill>
        <p:spPr>
          <a:xfrm>
            <a:off x="2672150" y="1660375"/>
            <a:ext cx="2969523" cy="2825174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4"/>
          <p:cNvSpPr/>
          <p:nvPr/>
        </p:nvSpPr>
        <p:spPr>
          <a:xfrm>
            <a:off x="5814675" y="1000450"/>
            <a:ext cx="1031400" cy="51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4"/>
          <p:cNvSpPr txBox="1"/>
          <p:nvPr/>
        </p:nvSpPr>
        <p:spPr>
          <a:xfrm>
            <a:off x="5809450" y="998875"/>
            <a:ext cx="10365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A2033"/>
                </a:solidFill>
              </a:rPr>
              <a:t>Parameter Tuning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76" name="Google Shape;276;p34"/>
          <p:cNvSpPr txBox="1"/>
          <p:nvPr/>
        </p:nvSpPr>
        <p:spPr>
          <a:xfrm>
            <a:off x="5814675" y="1678150"/>
            <a:ext cx="11421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Choose Model Parameter to maximize performance on Validation Dataset</a:t>
            </a:r>
            <a:endParaRPr sz="600">
              <a:solidFill>
                <a:srgbClr val="1A2033"/>
              </a:solidFill>
            </a:endParaRPr>
          </a:p>
        </p:txBody>
      </p:sp>
      <p:sp>
        <p:nvSpPr>
          <p:cNvPr id="277" name="Google Shape;277;p34"/>
          <p:cNvSpPr/>
          <p:nvPr/>
        </p:nvSpPr>
        <p:spPr>
          <a:xfrm>
            <a:off x="7462325" y="999063"/>
            <a:ext cx="1031400" cy="51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4"/>
          <p:cNvSpPr txBox="1"/>
          <p:nvPr/>
        </p:nvSpPr>
        <p:spPr>
          <a:xfrm>
            <a:off x="7457100" y="997488"/>
            <a:ext cx="10365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A2033"/>
                </a:solidFill>
              </a:rPr>
              <a:t>Test Data Prediction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78" name="Google Shape;278;p34"/>
          <p:cNvSpPr/>
          <p:nvPr/>
        </p:nvSpPr>
        <p:spPr>
          <a:xfrm>
            <a:off x="1531350" y="1006275"/>
            <a:ext cx="1031400" cy="51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4"/>
          <p:cNvSpPr txBox="1"/>
          <p:nvPr/>
        </p:nvSpPr>
        <p:spPr>
          <a:xfrm>
            <a:off x="1526125" y="1004700"/>
            <a:ext cx="10365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A2033"/>
                </a:solidFill>
              </a:rPr>
              <a:t>Train-Test Split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80" name="Google Shape;280;p34"/>
          <p:cNvSpPr txBox="1"/>
          <p:nvPr/>
        </p:nvSpPr>
        <p:spPr>
          <a:xfrm>
            <a:off x="7457100" y="1678150"/>
            <a:ext cx="11421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Saving the best model selected to predict Label of Text Data</a:t>
            </a:r>
            <a:endParaRPr sz="600">
              <a:solidFill>
                <a:srgbClr val="1A2033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5"/>
          <p:cNvSpPr txBox="1"/>
          <p:nvPr/>
        </p:nvSpPr>
        <p:spPr>
          <a:xfrm>
            <a:off x="620250" y="2011025"/>
            <a:ext cx="7903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Icebreaker Question </a:t>
            </a:r>
            <a:br>
              <a:rPr lang="en" sz="3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one word answer questions</a:t>
            </a:r>
            <a:b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b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Before each module, ask 1 icebreaker question.</a:t>
            </a:r>
            <a:endParaRPr sz="12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86" name="Google Shape;28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5"/>
          <p:cNvSpPr txBox="1"/>
          <p:nvPr/>
        </p:nvSpPr>
        <p:spPr>
          <a:xfrm>
            <a:off x="1696200" y="201425"/>
            <a:ext cx="5751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Model Evaluation</a:t>
            </a:r>
            <a:endParaRPr sz="11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8" name="Google Shape;288;p35"/>
          <p:cNvSpPr txBox="1"/>
          <p:nvPr/>
        </p:nvSpPr>
        <p:spPr>
          <a:xfrm>
            <a:off x="359350" y="928350"/>
            <a:ext cx="242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Confusion Matrix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89" name="Google Shape;289;p35"/>
          <p:cNvSpPr txBox="1"/>
          <p:nvPr/>
        </p:nvSpPr>
        <p:spPr>
          <a:xfrm>
            <a:off x="4857400" y="863225"/>
            <a:ext cx="242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Accuracy Metrics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90" name="Google Shape;290;p35"/>
          <p:cNvSpPr txBox="1"/>
          <p:nvPr/>
        </p:nvSpPr>
        <p:spPr>
          <a:xfrm>
            <a:off x="331000" y="1393675"/>
            <a:ext cx="2657400" cy="17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A2033"/>
                </a:solidFill>
              </a:rPr>
              <a:t>The confusion matrix provides a visual breakdown of correct and incorrect predictions for each class. In a multi-class setup, it is a square matrix where:</a:t>
            </a:r>
            <a:br>
              <a:rPr lang="en" sz="1000">
                <a:solidFill>
                  <a:srgbClr val="1A2033"/>
                </a:solidFill>
              </a:rPr>
            </a:br>
            <a:r>
              <a:rPr lang="en" sz="1000">
                <a:solidFill>
                  <a:srgbClr val="1A2033"/>
                </a:solidFill>
              </a:rPr>
              <a:t>- Rows represent the actual classes.</a:t>
            </a:r>
            <a:br>
              <a:rPr lang="en" sz="1000">
                <a:solidFill>
                  <a:srgbClr val="1A2033"/>
                </a:solidFill>
              </a:rPr>
            </a:br>
            <a:r>
              <a:rPr lang="en" sz="1000">
                <a:solidFill>
                  <a:srgbClr val="1A2033"/>
                </a:solidFill>
              </a:rPr>
              <a:t>- Columns represent the predicted classes.</a:t>
            </a:r>
            <a:endParaRPr sz="1000">
              <a:solidFill>
                <a:srgbClr val="1A20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1A2033"/>
                </a:solidFill>
              </a:rPr>
              <a:t>Each cell (i,j) shows how many times class i was predicted as class j.</a:t>
            </a:r>
            <a:endParaRPr sz="1000">
              <a:solidFill>
                <a:srgbClr val="1A2033"/>
              </a:solidFill>
            </a:endParaRPr>
          </a:p>
        </p:txBody>
      </p:sp>
      <p:sp>
        <p:nvSpPr>
          <p:cNvPr id="291" name="Google Shape;291;p35"/>
          <p:cNvSpPr txBox="1"/>
          <p:nvPr/>
        </p:nvSpPr>
        <p:spPr>
          <a:xfrm>
            <a:off x="3966950" y="1297650"/>
            <a:ext cx="4457400" cy="3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In multi-class classification, </a:t>
            </a:r>
            <a:r>
              <a:rPr b="1" lang="en" sz="1000">
                <a:solidFill>
                  <a:schemeClr val="dk1"/>
                </a:solidFill>
              </a:rPr>
              <a:t>Precision</a:t>
            </a:r>
            <a:r>
              <a:rPr lang="en" sz="1000">
                <a:solidFill>
                  <a:schemeClr val="dk1"/>
                </a:solidFill>
              </a:rPr>
              <a:t>, </a:t>
            </a:r>
            <a:r>
              <a:rPr b="1" lang="en" sz="1000">
                <a:solidFill>
                  <a:schemeClr val="dk1"/>
                </a:solidFill>
              </a:rPr>
              <a:t>Recall</a:t>
            </a:r>
            <a:r>
              <a:rPr lang="en" sz="1000">
                <a:solidFill>
                  <a:schemeClr val="dk1"/>
                </a:solidFill>
              </a:rPr>
              <a:t>, and </a:t>
            </a:r>
            <a:r>
              <a:rPr b="1" lang="en" sz="1000">
                <a:solidFill>
                  <a:schemeClr val="dk1"/>
                </a:solidFill>
              </a:rPr>
              <a:t>F1-Score</a:t>
            </a:r>
            <a:r>
              <a:rPr lang="en" sz="1000">
                <a:solidFill>
                  <a:schemeClr val="dk1"/>
                </a:solidFill>
              </a:rPr>
              <a:t> can be calculated in three ways: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Macro-Averaging</a:t>
            </a:r>
            <a:r>
              <a:rPr lang="en" sz="1000">
                <a:solidFill>
                  <a:schemeClr val="dk1"/>
                </a:solidFill>
              </a:rPr>
              <a:t>: Averages the precision, recall, and F1 across all classes equally.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Micro-Averaging</a:t>
            </a:r>
            <a:r>
              <a:rPr lang="en" sz="1000">
                <a:solidFill>
                  <a:schemeClr val="dk1"/>
                </a:solidFill>
              </a:rPr>
              <a:t>: Averages across individual predictions, taking into account the class imbalance.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Weighted-Averaging</a:t>
            </a:r>
            <a:r>
              <a:rPr lang="en" sz="1000">
                <a:solidFill>
                  <a:schemeClr val="dk1"/>
                </a:solidFill>
              </a:rPr>
              <a:t>: Averages precision, recall, and F1 weighted by the support (number of true instances per class).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Precision:</a:t>
            </a:r>
            <a:r>
              <a:rPr lang="en" sz="1000">
                <a:solidFill>
                  <a:schemeClr val="dk1"/>
                </a:solidFill>
              </a:rPr>
              <a:t>The ratio of correctly predicted instances of that class to the total predicted instances of that class.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Recall</a:t>
            </a:r>
            <a:r>
              <a:rPr lang="en" sz="1000">
                <a:solidFill>
                  <a:schemeClr val="dk1"/>
                </a:solidFill>
              </a:rPr>
              <a:t>: </a:t>
            </a:r>
            <a:br>
              <a:rPr lang="en" sz="1000">
                <a:solidFill>
                  <a:schemeClr val="dk1"/>
                </a:solidFill>
              </a:rPr>
            </a:br>
            <a:r>
              <a:rPr lang="en" sz="1000">
                <a:solidFill>
                  <a:schemeClr val="dk1"/>
                </a:solidFill>
              </a:rPr>
              <a:t>The ratio of correctly predicted instances of that class to the total actual instances of that class.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F1-Score:</a:t>
            </a:r>
            <a:br>
              <a:rPr b="1" lang="en" sz="1000">
                <a:solidFill>
                  <a:schemeClr val="dk1"/>
                </a:solidFill>
              </a:rPr>
            </a:br>
            <a:r>
              <a:rPr lang="en" sz="1000">
                <a:solidFill>
                  <a:schemeClr val="dk1"/>
                </a:solidFill>
              </a:rPr>
              <a:t>The harmonic mean of precision and recall.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6"/>
          <p:cNvSpPr txBox="1"/>
          <p:nvPr/>
        </p:nvSpPr>
        <p:spPr>
          <a:xfrm>
            <a:off x="965550" y="2248500"/>
            <a:ext cx="7212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Text Classification Model</a:t>
            </a:r>
            <a:endParaRPr sz="3000">
              <a:solidFill>
                <a:schemeClr val="lt1"/>
              </a:solidFill>
              <a:latin typeface="IBM Plex Sans Condensed Medium"/>
              <a:ea typeface="IBM Plex Sans Condensed Medium"/>
              <a:cs typeface="IBM Plex Sans Condensed Medium"/>
              <a:sym typeface="IBM Plex Sans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Hands -On Part II</a:t>
            </a:r>
            <a:endParaRPr sz="3000">
              <a:solidFill>
                <a:schemeClr val="lt1"/>
              </a:solidFill>
              <a:latin typeface="IBM Plex Sans Condensed Medium"/>
              <a:ea typeface="IBM Plex Sans Condensed Medium"/>
              <a:cs typeface="IBM Plex Sans Condensed Medium"/>
              <a:sym typeface="IBM Plex Sans Condensed Medium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7"/>
          <p:cNvSpPr txBox="1"/>
          <p:nvPr/>
        </p:nvSpPr>
        <p:spPr>
          <a:xfrm>
            <a:off x="965550" y="1863750"/>
            <a:ext cx="7212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Thank you </a:t>
            </a:r>
            <a:endParaRPr sz="4000">
              <a:solidFill>
                <a:schemeClr val="lt1"/>
              </a:solidFill>
              <a:latin typeface="IBM Plex Sans Condensed Medium"/>
              <a:ea typeface="IBM Plex Sans Condensed Medium"/>
              <a:cs typeface="IBM Plex Sans Condensed Medium"/>
              <a:sym typeface="IBM Plex Sans Condensed Medium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8"/>
          <p:cNvSpPr txBox="1"/>
          <p:nvPr/>
        </p:nvSpPr>
        <p:spPr>
          <a:xfrm>
            <a:off x="620250" y="2011025"/>
            <a:ext cx="7903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Icebreaker Question </a:t>
            </a:r>
            <a:br>
              <a:rPr lang="en" sz="3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one word answer questions</a:t>
            </a:r>
            <a:b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b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Before each module, ask 1 icebreaker question.</a:t>
            </a:r>
            <a:endParaRPr sz="12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11" name="Google Shape;3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8"/>
          <p:cNvSpPr txBox="1"/>
          <p:nvPr/>
        </p:nvSpPr>
        <p:spPr>
          <a:xfrm>
            <a:off x="620250" y="539950"/>
            <a:ext cx="5751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Tools and Technologies:</a:t>
            </a:r>
            <a:endParaRPr sz="10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313" name="Google Shape;313;p38"/>
          <p:cNvGrpSpPr/>
          <p:nvPr/>
        </p:nvGrpSpPr>
        <p:grpSpPr>
          <a:xfrm>
            <a:off x="636114" y="1561385"/>
            <a:ext cx="7723499" cy="1352273"/>
            <a:chOff x="350975" y="1562512"/>
            <a:chExt cx="8531424" cy="1566400"/>
          </a:xfrm>
        </p:grpSpPr>
        <p:grpSp>
          <p:nvGrpSpPr>
            <p:cNvPr id="314" name="Google Shape;314;p38"/>
            <p:cNvGrpSpPr/>
            <p:nvPr/>
          </p:nvGrpSpPr>
          <p:grpSpPr>
            <a:xfrm>
              <a:off x="350975" y="2014800"/>
              <a:ext cx="2495400" cy="656700"/>
              <a:chOff x="350975" y="2106800"/>
              <a:chExt cx="2495400" cy="656700"/>
            </a:xfrm>
          </p:grpSpPr>
          <p:sp>
            <p:nvSpPr>
              <p:cNvPr id="315" name="Google Shape;315;p38"/>
              <p:cNvSpPr/>
              <p:nvPr/>
            </p:nvSpPr>
            <p:spPr>
              <a:xfrm>
                <a:off x="350975" y="2106800"/>
                <a:ext cx="2495400" cy="656700"/>
              </a:xfrm>
              <a:prstGeom prst="roundRect">
                <a:avLst>
                  <a:gd fmla="val 50000" name="adj"/>
                </a:avLst>
              </a:prstGeom>
              <a:solidFill>
                <a:srgbClr val="1A2033"/>
              </a:solidFill>
              <a:ln cap="flat" cmpd="sng" w="19050">
                <a:solidFill>
                  <a:srgbClr val="38EF7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CF194"/>
                  </a:solidFill>
                </a:endParaRPr>
              </a:p>
            </p:txBody>
          </p:sp>
          <p:sp>
            <p:nvSpPr>
              <p:cNvPr id="316" name="Google Shape;316;p38"/>
              <p:cNvSpPr txBox="1"/>
              <p:nvPr/>
            </p:nvSpPr>
            <p:spPr>
              <a:xfrm>
                <a:off x="531517" y="2184505"/>
                <a:ext cx="2105100" cy="50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rmAutofit fontScale="92500"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500">
                    <a:solidFill>
                      <a:srgbClr val="5CF194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Demand Generation</a:t>
                </a:r>
                <a:endParaRPr b="1" sz="1500">
                  <a:solidFill>
                    <a:srgbClr val="5CF194"/>
                  </a:solidFill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grpSp>
          <p:nvGrpSpPr>
            <p:cNvPr id="317" name="Google Shape;317;p38"/>
            <p:cNvGrpSpPr/>
            <p:nvPr/>
          </p:nvGrpSpPr>
          <p:grpSpPr>
            <a:xfrm>
              <a:off x="3029338" y="1562512"/>
              <a:ext cx="5853061" cy="1566400"/>
              <a:chOff x="3029338" y="1638712"/>
              <a:chExt cx="5853061" cy="1566400"/>
            </a:xfrm>
          </p:grpSpPr>
          <p:pic>
            <p:nvPicPr>
              <p:cNvPr id="318" name="Google Shape;318;p3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972113" y="2694444"/>
                <a:ext cx="1359850" cy="5106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9" name="Google Shape;319;p38"/>
              <p:cNvPicPr preferRelativeResize="0"/>
              <p:nvPr/>
            </p:nvPicPr>
            <p:blipFill rotWithShape="1">
              <a:blip r:embed="rId5">
                <a:alphaModFix/>
              </a:blip>
              <a:srcRect b="11871" l="11879" r="11871" t="11879"/>
              <a:stretch/>
            </p:blipFill>
            <p:spPr>
              <a:xfrm>
                <a:off x="4521277" y="1711014"/>
                <a:ext cx="863800" cy="3206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0" name="Google Shape;320;p38"/>
              <p:cNvPicPr preferRelativeResize="0"/>
              <p:nvPr/>
            </p:nvPicPr>
            <p:blipFill rotWithShape="1">
              <a:blip r:embed="rId6">
                <a:alphaModFix/>
              </a:blip>
              <a:srcRect b="32818" l="11568" r="11561" t="32828"/>
              <a:stretch/>
            </p:blipFill>
            <p:spPr>
              <a:xfrm>
                <a:off x="7870100" y="1744000"/>
                <a:ext cx="1012300" cy="25469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1" name="Google Shape;321;p38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5670262" y="2149365"/>
                <a:ext cx="376527" cy="4693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2" name="Google Shape;322;p38"/>
              <p:cNvPicPr preferRelativeResize="0"/>
              <p:nvPr/>
            </p:nvPicPr>
            <p:blipFill rotWithShape="1">
              <a:blip r:embed="rId8">
                <a:alphaModFix/>
              </a:blip>
              <a:srcRect b="29786" l="0" r="0" t="29782"/>
              <a:stretch/>
            </p:blipFill>
            <p:spPr>
              <a:xfrm>
                <a:off x="6373400" y="2162950"/>
                <a:ext cx="1093775" cy="4422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3" name="Google Shape;323;p38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4481512" y="2178450"/>
                <a:ext cx="943350" cy="2578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4" name="Google Shape;324;p38"/>
              <p:cNvPicPr preferRelativeResize="0"/>
              <p:nvPr/>
            </p:nvPicPr>
            <p:blipFill rotWithShape="1">
              <a:blip r:embed="rId10">
                <a:alphaModFix/>
              </a:blip>
              <a:srcRect b="0" l="9422" r="9422" t="0"/>
              <a:stretch/>
            </p:blipFill>
            <p:spPr>
              <a:xfrm>
                <a:off x="3029338" y="1751750"/>
                <a:ext cx="1318626" cy="284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5" name="Google Shape;325;p38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7556725" y="2249588"/>
                <a:ext cx="781500" cy="268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6" name="Google Shape;326;p3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551475" y="2723949"/>
                <a:ext cx="1318624" cy="30875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7" name="Google Shape;327;p38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3824615" y="2680378"/>
                <a:ext cx="863799" cy="3958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8" name="Google Shape;328;p38"/>
              <p:cNvPicPr preferRelativeResize="0"/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6331977" y="1638712"/>
                <a:ext cx="1501980" cy="510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9" name="Google Shape;329;p38"/>
              <p:cNvPicPr preferRelativeResize="0"/>
              <p:nvPr/>
            </p:nvPicPr>
            <p:blipFill>
              <a:blip r:embed="rId15">
                <a:alphaModFix/>
              </a:blip>
              <a:stretch>
                <a:fillRect/>
              </a:stretch>
            </p:blipFill>
            <p:spPr>
              <a:xfrm>
                <a:off x="3216977" y="2149375"/>
                <a:ext cx="943350" cy="315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0" name="Google Shape;330;p38"/>
              <p:cNvPicPr preferRelativeResize="0"/>
              <p:nvPr/>
            </p:nvPicPr>
            <p:blipFill>
              <a:blip r:embed="rId16">
                <a:alphaModFix/>
              </a:blip>
              <a:stretch>
                <a:fillRect/>
              </a:stretch>
            </p:blipFill>
            <p:spPr>
              <a:xfrm>
                <a:off x="5558375" y="1766284"/>
                <a:ext cx="600300" cy="25551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31" name="Google Shape;331;p38"/>
          <p:cNvGrpSpPr/>
          <p:nvPr/>
        </p:nvGrpSpPr>
        <p:grpSpPr>
          <a:xfrm>
            <a:off x="636114" y="3399283"/>
            <a:ext cx="2259086" cy="566929"/>
            <a:chOff x="350975" y="3478400"/>
            <a:chExt cx="2495400" cy="656700"/>
          </a:xfrm>
        </p:grpSpPr>
        <p:sp>
          <p:nvSpPr>
            <p:cNvPr id="332" name="Google Shape;332;p38"/>
            <p:cNvSpPr/>
            <p:nvPr/>
          </p:nvSpPr>
          <p:spPr>
            <a:xfrm>
              <a:off x="350975" y="3478400"/>
              <a:ext cx="2495400" cy="656700"/>
            </a:xfrm>
            <a:prstGeom prst="roundRect">
              <a:avLst>
                <a:gd fmla="val 50000" name="adj"/>
              </a:avLst>
            </a:prstGeom>
            <a:solidFill>
              <a:srgbClr val="1A2033"/>
            </a:solidFill>
            <a:ln cap="flat" cmpd="sng" w="19050">
              <a:solidFill>
                <a:srgbClr val="38EF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CF194"/>
                </a:solidFill>
              </a:endParaRPr>
            </a:p>
          </p:txBody>
        </p:sp>
        <p:sp>
          <p:nvSpPr>
            <p:cNvPr id="333" name="Google Shape;333;p38"/>
            <p:cNvSpPr txBox="1"/>
            <p:nvPr/>
          </p:nvSpPr>
          <p:spPr>
            <a:xfrm>
              <a:off x="531517" y="3556105"/>
              <a:ext cx="2105100" cy="50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rmAutofit fontScale="92500"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5CF194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Revenue Realization</a:t>
              </a:r>
              <a:endParaRPr b="1" sz="1500">
                <a:solidFill>
                  <a:srgbClr val="5CF194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pic>
        <p:nvPicPr>
          <p:cNvPr id="334" name="Google Shape;334;p3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915749" y="3276239"/>
            <a:ext cx="1081313" cy="30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060850" y="3225355"/>
            <a:ext cx="764887" cy="405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197498" y="3273278"/>
            <a:ext cx="990194" cy="27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250680" y="3277809"/>
            <a:ext cx="1231074" cy="3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8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619920" y="3781163"/>
            <a:ext cx="1295350" cy="2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8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5033480" y="3794787"/>
            <a:ext cx="990198" cy="210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8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7116668" y="3700311"/>
            <a:ext cx="648596" cy="432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8"/>
          <p:cNvPicPr preferRelativeResize="0"/>
          <p:nvPr/>
        </p:nvPicPr>
        <p:blipFill rotWithShape="1">
          <a:blip r:embed="rId24">
            <a:alphaModFix/>
          </a:blip>
          <a:srcRect b="18033" l="0" r="0" t="18040"/>
          <a:stretch/>
        </p:blipFill>
        <p:spPr>
          <a:xfrm>
            <a:off x="6141885" y="3736896"/>
            <a:ext cx="916434" cy="314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8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7544740" y="3303428"/>
            <a:ext cx="916434" cy="2876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3" name="Google Shape;343;p38"/>
          <p:cNvCxnSpPr/>
          <p:nvPr/>
        </p:nvCxnSpPr>
        <p:spPr>
          <a:xfrm flipH="1" rot="10800000">
            <a:off x="1873163" y="3077284"/>
            <a:ext cx="4985700" cy="14400"/>
          </a:xfrm>
          <a:prstGeom prst="straightConnector1">
            <a:avLst/>
          </a:prstGeom>
          <a:noFill/>
          <a:ln cap="flat" cmpd="sng" w="28575">
            <a:solidFill>
              <a:srgbClr val="38EF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9"/>
          <p:cNvSpPr txBox="1"/>
          <p:nvPr/>
        </p:nvSpPr>
        <p:spPr>
          <a:xfrm>
            <a:off x="620250" y="2011025"/>
            <a:ext cx="7903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Icebreaker Question </a:t>
            </a:r>
            <a:br>
              <a:rPr lang="en" sz="3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one word answer questions</a:t>
            </a:r>
            <a:b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b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Before each module, ask 1 icebreaker question.</a:t>
            </a:r>
            <a:endParaRPr sz="12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49" name="Google Shape;3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9"/>
          <p:cNvSpPr txBox="1"/>
          <p:nvPr/>
        </p:nvSpPr>
        <p:spPr>
          <a:xfrm>
            <a:off x="1576925" y="168325"/>
            <a:ext cx="5751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Use Cases</a:t>
            </a:r>
            <a:endParaRPr sz="11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51" name="Google Shape;351;p39"/>
          <p:cNvSpPr txBox="1"/>
          <p:nvPr/>
        </p:nvSpPr>
        <p:spPr>
          <a:xfrm>
            <a:off x="5316462" y="3690975"/>
            <a:ext cx="34098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2033"/>
              </a:buClr>
              <a:buSzPts val="1500"/>
              <a:buFont typeface="IBM Plex Sans Condensed"/>
              <a:buChar char="●"/>
            </a:pPr>
            <a:r>
              <a:rPr lang="en" sz="1500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Design and development</a:t>
            </a:r>
            <a:endParaRPr sz="1500"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2033"/>
              </a:buClr>
              <a:buSzPts val="1500"/>
              <a:buFont typeface="IBM Plex Sans Condensed"/>
              <a:buChar char="●"/>
            </a:pPr>
            <a:r>
              <a:rPr lang="en" sz="1500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Lifecycle/retention marketers</a:t>
            </a:r>
            <a:endParaRPr sz="1500"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2033"/>
              </a:buClr>
              <a:buSzPts val="1500"/>
              <a:buFont typeface="IBM Plex Sans Condensed"/>
              <a:buChar char="●"/>
            </a:pPr>
            <a:r>
              <a:rPr lang="en" sz="1500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Brand Marketers, etc. </a:t>
            </a:r>
            <a:endParaRPr sz="1500"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352" name="Google Shape;352;p39"/>
          <p:cNvSpPr txBox="1"/>
          <p:nvPr/>
        </p:nvSpPr>
        <p:spPr>
          <a:xfrm>
            <a:off x="1020813" y="3750700"/>
            <a:ext cx="29499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2033"/>
              </a:buClr>
              <a:buSzPts val="1500"/>
              <a:buFont typeface="IBM Plex Sans Condensed"/>
              <a:buChar char="●"/>
            </a:pPr>
            <a:r>
              <a:rPr lang="en" sz="1500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Performance marketers</a:t>
            </a:r>
            <a:endParaRPr sz="1500"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2033"/>
              </a:buClr>
              <a:buSzPts val="1500"/>
              <a:buFont typeface="IBM Plex Sans Condensed"/>
              <a:buChar char="●"/>
            </a:pPr>
            <a:r>
              <a:rPr lang="en" sz="1500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Email marketers</a:t>
            </a:r>
            <a:endParaRPr sz="1500"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2033"/>
              </a:buClr>
              <a:buSzPts val="1500"/>
              <a:buFont typeface="IBM Plex Sans Condensed"/>
              <a:buChar char="●"/>
            </a:pPr>
            <a:r>
              <a:rPr lang="en" sz="1500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Content and SEO marketers</a:t>
            </a:r>
            <a:endParaRPr sz="1500"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353" name="Google Shape;353;p39"/>
          <p:cNvSpPr txBox="1"/>
          <p:nvPr/>
        </p:nvSpPr>
        <p:spPr>
          <a:xfrm>
            <a:off x="6392963" y="1162925"/>
            <a:ext cx="27033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2033"/>
              </a:buClr>
              <a:buSzPts val="1400"/>
              <a:buFont typeface="IBM Plex Sans Condensed"/>
              <a:buChar char="●"/>
            </a:pPr>
            <a:r>
              <a:rPr lang="en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Account executives</a:t>
            </a:r>
            <a:endParaRPr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2033"/>
              </a:buClr>
              <a:buSzPts val="1400"/>
              <a:buFont typeface="IBM Plex Sans Condensed"/>
              <a:buChar char="●"/>
            </a:pPr>
            <a:r>
              <a:rPr lang="en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Account managers</a:t>
            </a:r>
            <a:endParaRPr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2033"/>
              </a:buClr>
              <a:buSzPts val="1400"/>
              <a:buFont typeface="IBM Plex Sans Condensed"/>
              <a:buChar char="●"/>
            </a:pPr>
            <a:r>
              <a:rPr lang="en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CSM/KAM</a:t>
            </a:r>
            <a:endParaRPr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2033"/>
              </a:buClr>
              <a:buSzPts val="1400"/>
              <a:buFont typeface="IBM Plex Sans Condensed"/>
              <a:buChar char="●"/>
            </a:pPr>
            <a:r>
              <a:rPr lang="en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Revenue operations, etc. </a:t>
            </a:r>
            <a:endParaRPr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354" name="Google Shape;354;p39"/>
          <p:cNvSpPr/>
          <p:nvPr/>
        </p:nvSpPr>
        <p:spPr>
          <a:xfrm>
            <a:off x="2630000" y="935550"/>
            <a:ext cx="1999200" cy="2016300"/>
          </a:xfrm>
          <a:prstGeom prst="ellipse">
            <a:avLst/>
          </a:prstGeom>
          <a:noFill/>
          <a:ln cap="flat" cmpd="sng" w="28575">
            <a:solidFill>
              <a:srgbClr val="38EF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9"/>
          <p:cNvSpPr/>
          <p:nvPr/>
        </p:nvSpPr>
        <p:spPr>
          <a:xfrm>
            <a:off x="4321613" y="935550"/>
            <a:ext cx="1999200" cy="2016300"/>
          </a:xfrm>
          <a:prstGeom prst="ellipse">
            <a:avLst/>
          </a:prstGeom>
          <a:noFill/>
          <a:ln cap="flat" cmpd="sng" w="28575">
            <a:solidFill>
              <a:srgbClr val="38EF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356" name="Google Shape;356;p39"/>
          <p:cNvSpPr/>
          <p:nvPr/>
        </p:nvSpPr>
        <p:spPr>
          <a:xfrm>
            <a:off x="3453125" y="2018825"/>
            <a:ext cx="1999200" cy="2016300"/>
          </a:xfrm>
          <a:prstGeom prst="ellipse">
            <a:avLst/>
          </a:prstGeom>
          <a:noFill/>
          <a:ln cap="flat" cmpd="sng" w="28575">
            <a:solidFill>
              <a:srgbClr val="38EF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9"/>
          <p:cNvSpPr txBox="1"/>
          <p:nvPr/>
        </p:nvSpPr>
        <p:spPr>
          <a:xfrm>
            <a:off x="2972175" y="1728150"/>
            <a:ext cx="111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1600">
                <a:solidFill>
                  <a:srgbClr val="28324A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Product</a:t>
            </a:r>
            <a:endParaRPr b="1" sz="1300">
              <a:solidFill>
                <a:srgbClr val="28324A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358" name="Google Shape;358;p39"/>
          <p:cNvSpPr txBox="1"/>
          <p:nvPr/>
        </p:nvSpPr>
        <p:spPr>
          <a:xfrm>
            <a:off x="4952638" y="1728150"/>
            <a:ext cx="111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1600">
                <a:solidFill>
                  <a:srgbClr val="28324A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Sales</a:t>
            </a:r>
            <a:endParaRPr b="1" sz="1300">
              <a:solidFill>
                <a:srgbClr val="28324A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359" name="Google Shape;359;p39"/>
          <p:cNvSpPr txBox="1"/>
          <p:nvPr/>
        </p:nvSpPr>
        <p:spPr>
          <a:xfrm>
            <a:off x="3776375" y="3004625"/>
            <a:ext cx="135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1600">
                <a:solidFill>
                  <a:srgbClr val="28324A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Marketing</a:t>
            </a:r>
            <a:endParaRPr b="1" sz="1300">
              <a:solidFill>
                <a:srgbClr val="28324A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360" name="Google Shape;360;p39"/>
          <p:cNvSpPr txBox="1"/>
          <p:nvPr/>
        </p:nvSpPr>
        <p:spPr>
          <a:xfrm>
            <a:off x="-1" y="935550"/>
            <a:ext cx="2570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2033"/>
              </a:buClr>
              <a:buSzPts val="1400"/>
              <a:buFont typeface="IBM Plex Sans Condensed"/>
              <a:buChar char="●"/>
            </a:pPr>
            <a:r>
              <a:rPr lang="en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Product Managers</a:t>
            </a:r>
            <a:endParaRPr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2033"/>
              </a:buClr>
              <a:buSzPts val="1400"/>
              <a:buFont typeface="IBM Plex Sans Condensed"/>
              <a:buChar char="●"/>
            </a:pPr>
            <a:r>
              <a:rPr lang="en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UI/UX folks</a:t>
            </a:r>
            <a:endParaRPr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2033"/>
              </a:buClr>
              <a:buSzPts val="1400"/>
              <a:buFont typeface="IBM Plex Sans Condensed"/>
              <a:buChar char="●"/>
            </a:pPr>
            <a:r>
              <a:rPr lang="en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Front-end &amp; back-end developers</a:t>
            </a:r>
            <a:endParaRPr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2033"/>
              </a:buClr>
              <a:buSzPts val="1400"/>
              <a:buFont typeface="IBM Plex Sans Condensed"/>
              <a:buChar char="●"/>
            </a:pPr>
            <a:r>
              <a:rPr lang="en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Development operations</a:t>
            </a:r>
            <a:endParaRPr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2033"/>
              </a:buClr>
              <a:buSzPts val="1400"/>
              <a:buFont typeface="IBM Plex Sans Condensed"/>
              <a:buChar char="●"/>
            </a:pPr>
            <a:r>
              <a:rPr lang="en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Program managers, etc. </a:t>
            </a:r>
            <a:endParaRPr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0"/>
          <p:cNvSpPr txBox="1"/>
          <p:nvPr/>
        </p:nvSpPr>
        <p:spPr>
          <a:xfrm>
            <a:off x="620250" y="2011025"/>
            <a:ext cx="7903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Icebreaker Question </a:t>
            </a:r>
            <a:br>
              <a:rPr lang="en" sz="3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one word answer questions</a:t>
            </a:r>
            <a:b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b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Before each module, ask 1 icebreaker question.</a:t>
            </a:r>
            <a:endParaRPr sz="12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66" name="Google Shape;36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0"/>
          <p:cNvSpPr txBox="1"/>
          <p:nvPr/>
        </p:nvSpPr>
        <p:spPr>
          <a:xfrm>
            <a:off x="620250" y="463675"/>
            <a:ext cx="5751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Case Study 1 : </a:t>
            </a:r>
            <a:endParaRPr sz="11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8" name="Google Shape;368;p40"/>
          <p:cNvSpPr txBox="1"/>
          <p:nvPr/>
        </p:nvSpPr>
        <p:spPr>
          <a:xfrm>
            <a:off x="795775" y="1415125"/>
            <a:ext cx="790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Logo , Title, Key Points , Statistics - In depth Analysis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1"/>
          <p:cNvSpPr txBox="1"/>
          <p:nvPr/>
        </p:nvSpPr>
        <p:spPr>
          <a:xfrm>
            <a:off x="5001675" y="996288"/>
            <a:ext cx="3362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highlight>
                  <a:srgbClr val="38EF7D"/>
                </a:highlight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Case Study</a:t>
            </a:r>
            <a:endParaRPr b="1" sz="3200">
              <a:solidFill>
                <a:schemeClr val="dk1"/>
              </a:solidFill>
              <a:highlight>
                <a:srgbClr val="38EF7D"/>
              </a:highlight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pic>
        <p:nvPicPr>
          <p:cNvPr id="374" name="Google Shape;37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36725" cy="51387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1"/>
          <p:cNvSpPr txBox="1"/>
          <p:nvPr/>
        </p:nvSpPr>
        <p:spPr>
          <a:xfrm>
            <a:off x="5001675" y="1879838"/>
            <a:ext cx="32550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Lorem ipsum dolor sit amet, consectetur adipiscing elit, sed do eiusmod tempor incididunt ut labore et dolore magna aliqua. 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Lorem ipsum dolor sit amet, consectetur adipiscing elit, sed do eiusmod tempor incididunt ut labore et dolore magna aliqua. 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76" name="Google Shape;376;p41"/>
          <p:cNvPicPr preferRelativeResize="0"/>
          <p:nvPr/>
        </p:nvPicPr>
        <p:blipFill rotWithShape="1">
          <a:blip r:embed="rId4">
            <a:alphaModFix/>
          </a:blip>
          <a:srcRect b="22178" l="13043" r="0" t="0"/>
          <a:stretch/>
        </p:blipFill>
        <p:spPr>
          <a:xfrm>
            <a:off x="-17675" y="37875"/>
            <a:ext cx="762000" cy="88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1994000" y="1969825"/>
            <a:ext cx="961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1M+</a:t>
            </a:r>
            <a:endParaRPr sz="25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3378850" y="1969825"/>
            <a:ext cx="961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rPr>
              <a:t>60</a:t>
            </a:r>
            <a:endParaRPr sz="2500">
              <a:solidFill>
                <a:schemeClr val="dk1"/>
              </a:solidFill>
              <a:latin typeface="IBM Plex Sans Condensed SemiBold"/>
              <a:ea typeface="IBM Plex Sans Condensed SemiBold"/>
              <a:cs typeface="IBM Plex Sans Condensed SemiBold"/>
              <a:sym typeface="IBM Plex Sans Condensed SemiBold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4709650" y="1942800"/>
            <a:ext cx="1187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rPr>
              <a:t>6</a:t>
            </a:r>
            <a:r>
              <a:rPr lang="en" sz="1500">
                <a:solidFill>
                  <a:schemeClr val="dk1"/>
                </a:solidFill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rPr>
              <a:t>yrs+</a:t>
            </a:r>
            <a:endParaRPr sz="1500">
              <a:solidFill>
                <a:schemeClr val="dk1"/>
              </a:solidFill>
              <a:latin typeface="IBM Plex Sans Condensed SemiBold"/>
              <a:ea typeface="IBM Plex Sans Condensed SemiBold"/>
              <a:cs typeface="IBM Plex Sans Condensed SemiBold"/>
              <a:sym typeface="IBM Plex Sans Condensed SemiBold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6114775" y="1969825"/>
            <a:ext cx="1187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rPr>
              <a:t>4.4</a:t>
            </a:r>
            <a:r>
              <a:rPr lang="en" sz="1500">
                <a:solidFill>
                  <a:schemeClr val="dk1"/>
                </a:solidFill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rPr>
              <a:t>/5</a:t>
            </a:r>
            <a:endParaRPr sz="1500">
              <a:solidFill>
                <a:schemeClr val="dk1"/>
              </a:solidFill>
              <a:latin typeface="IBM Plex Sans Condensed SemiBold"/>
              <a:ea typeface="IBM Plex Sans Condensed SemiBold"/>
              <a:cs typeface="IBM Plex Sans Condensed SemiBold"/>
              <a:sym typeface="IBM Plex Sans Condensed Semi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/>
          <p:cNvSpPr txBox="1"/>
          <p:nvPr/>
        </p:nvSpPr>
        <p:spPr>
          <a:xfrm>
            <a:off x="620250" y="2011025"/>
            <a:ext cx="7903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Icebreaker Question </a:t>
            </a:r>
            <a:br>
              <a:rPr lang="en" sz="3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one word answer questions</a:t>
            </a:r>
            <a:b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b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Before each module, ask 1 icebreaker question.</a:t>
            </a:r>
            <a:endParaRPr sz="12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82" name="Google Shape;38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2"/>
          <p:cNvSpPr txBox="1"/>
          <p:nvPr/>
        </p:nvSpPr>
        <p:spPr>
          <a:xfrm>
            <a:off x="708025" y="536975"/>
            <a:ext cx="5751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Case Study 2 : </a:t>
            </a:r>
            <a:endParaRPr sz="11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4" name="Google Shape;384;p42"/>
          <p:cNvSpPr txBox="1"/>
          <p:nvPr/>
        </p:nvSpPr>
        <p:spPr>
          <a:xfrm>
            <a:off x="747075" y="1397575"/>
            <a:ext cx="790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Logo , Title, Key Points , Statistics - In depth Analysis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3"/>
          <p:cNvSpPr txBox="1"/>
          <p:nvPr/>
        </p:nvSpPr>
        <p:spPr>
          <a:xfrm>
            <a:off x="5001675" y="996288"/>
            <a:ext cx="3362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highlight>
                  <a:srgbClr val="38EF7D"/>
                </a:highlight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Case Study</a:t>
            </a:r>
            <a:endParaRPr b="1" sz="3200">
              <a:solidFill>
                <a:schemeClr val="dk1"/>
              </a:solidFill>
              <a:highlight>
                <a:srgbClr val="38EF7D"/>
              </a:highlight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pic>
        <p:nvPicPr>
          <p:cNvPr id="390" name="Google Shape;3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36725" cy="51387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3"/>
          <p:cNvSpPr txBox="1"/>
          <p:nvPr/>
        </p:nvSpPr>
        <p:spPr>
          <a:xfrm>
            <a:off x="5001675" y="1879838"/>
            <a:ext cx="32550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Lorem ipsum dolor sit amet, consectetur adipiscing elit, sed do eiusmod tempor incididunt ut labore et dolore magna aliqua. 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Lorem ipsum dolor sit amet, consectetur adipiscing elit, sed do eiusmod tempor incididunt ut labore et dolore magna aliqua. 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92" name="Google Shape;392;p43"/>
          <p:cNvPicPr preferRelativeResize="0"/>
          <p:nvPr/>
        </p:nvPicPr>
        <p:blipFill rotWithShape="1">
          <a:blip r:embed="rId4">
            <a:alphaModFix/>
          </a:blip>
          <a:srcRect b="22178" l="13043" r="0" t="0"/>
          <a:stretch/>
        </p:blipFill>
        <p:spPr>
          <a:xfrm>
            <a:off x="-17675" y="37875"/>
            <a:ext cx="762000" cy="88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4"/>
          <p:cNvSpPr txBox="1"/>
          <p:nvPr/>
        </p:nvSpPr>
        <p:spPr>
          <a:xfrm>
            <a:off x="965550" y="2248500"/>
            <a:ext cx="7212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Title </a:t>
            </a:r>
            <a:endParaRPr sz="3000">
              <a:solidFill>
                <a:schemeClr val="lt1"/>
              </a:solidFill>
              <a:latin typeface="IBM Plex Sans Condensed Medium"/>
              <a:ea typeface="IBM Plex Sans Condensed Medium"/>
              <a:cs typeface="IBM Plex Sans Condensed Medium"/>
              <a:sym typeface="IBM Plex Sans Condensed Medium"/>
            </a:endParaRPr>
          </a:p>
        </p:txBody>
      </p:sp>
      <p:sp>
        <p:nvSpPr>
          <p:cNvPr id="399" name="Google Shape;399;p44"/>
          <p:cNvSpPr txBox="1"/>
          <p:nvPr/>
        </p:nvSpPr>
        <p:spPr>
          <a:xfrm>
            <a:off x="3882600" y="1787550"/>
            <a:ext cx="13788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0">
              <a:solidFill>
                <a:srgbClr val="37ED8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5"/>
          <p:cNvSpPr txBox="1"/>
          <p:nvPr/>
        </p:nvSpPr>
        <p:spPr>
          <a:xfrm>
            <a:off x="830175" y="530975"/>
            <a:ext cx="7523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Mentor’s Applied Strategies</a:t>
            </a:r>
            <a:endParaRPr b="1" sz="32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05" name="Google Shape;405;p45"/>
          <p:cNvSpPr/>
          <p:nvPr/>
        </p:nvSpPr>
        <p:spPr>
          <a:xfrm>
            <a:off x="790300" y="1414525"/>
            <a:ext cx="2259600" cy="2756700"/>
          </a:xfrm>
          <a:prstGeom prst="roundRect">
            <a:avLst>
              <a:gd fmla="val 5934" name="adj"/>
            </a:avLst>
          </a:prstGeom>
          <a:solidFill>
            <a:srgbClr val="1A2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6" name="Google Shape;406;p45"/>
          <p:cNvSpPr/>
          <p:nvPr/>
        </p:nvSpPr>
        <p:spPr>
          <a:xfrm>
            <a:off x="3442200" y="1414525"/>
            <a:ext cx="2259600" cy="2756700"/>
          </a:xfrm>
          <a:prstGeom prst="roundRect">
            <a:avLst>
              <a:gd fmla="val 5934" name="adj"/>
            </a:avLst>
          </a:prstGeom>
          <a:solidFill>
            <a:srgbClr val="1A2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7" name="Google Shape;407;p45"/>
          <p:cNvSpPr/>
          <p:nvPr/>
        </p:nvSpPr>
        <p:spPr>
          <a:xfrm>
            <a:off x="6094100" y="1414525"/>
            <a:ext cx="2259600" cy="2756700"/>
          </a:xfrm>
          <a:prstGeom prst="roundRect">
            <a:avLst>
              <a:gd fmla="val 5934" name="adj"/>
            </a:avLst>
          </a:prstGeom>
          <a:solidFill>
            <a:srgbClr val="1A2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8" name="Google Shape;408;p45"/>
          <p:cNvSpPr txBox="1"/>
          <p:nvPr/>
        </p:nvSpPr>
        <p:spPr>
          <a:xfrm>
            <a:off x="894250" y="1684675"/>
            <a:ext cx="20517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Lorem ipsum dolor sit amet, consectetur adipiscing elit, sed do eiusmod tempor incididunt ut labore et dolore magna aliqua. 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9" name="Google Shape;409;p45"/>
          <p:cNvSpPr txBox="1"/>
          <p:nvPr/>
        </p:nvSpPr>
        <p:spPr>
          <a:xfrm>
            <a:off x="6250975" y="1696325"/>
            <a:ext cx="20517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Lorem ipsum dsit amet, consectetur adipiscing elit, sed do eiusmod tempor incididunt ut labore et dolore magna aliqua. 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0" name="Google Shape;410;p45"/>
          <p:cNvSpPr txBox="1"/>
          <p:nvPr/>
        </p:nvSpPr>
        <p:spPr>
          <a:xfrm>
            <a:off x="3598125" y="1715425"/>
            <a:ext cx="20517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Lorem ipsum dolor sit amet, consectetur adipiscing elit, sed do eiusmod tempor incididunt ut labore et dolore magna aliqua. 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1" name="Google Shape;411;p45"/>
          <p:cNvSpPr/>
          <p:nvPr/>
        </p:nvSpPr>
        <p:spPr>
          <a:xfrm>
            <a:off x="2851300" y="2459125"/>
            <a:ext cx="590700" cy="56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7ED8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5"/>
          <p:cNvSpPr/>
          <p:nvPr/>
        </p:nvSpPr>
        <p:spPr>
          <a:xfrm>
            <a:off x="5503400" y="2459125"/>
            <a:ext cx="590700" cy="56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7ED8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6"/>
          <p:cNvSpPr txBox="1"/>
          <p:nvPr/>
        </p:nvSpPr>
        <p:spPr>
          <a:xfrm>
            <a:off x="620250" y="517000"/>
            <a:ext cx="7903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Headline</a:t>
            </a:r>
            <a:endParaRPr b="1" sz="32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18" name="Google Shape;418;p46"/>
          <p:cNvSpPr/>
          <p:nvPr/>
        </p:nvSpPr>
        <p:spPr>
          <a:xfrm>
            <a:off x="3576575" y="1657775"/>
            <a:ext cx="1764600" cy="844800"/>
          </a:xfrm>
          <a:prstGeom prst="roundRect">
            <a:avLst>
              <a:gd fmla="val 50000" name="adj"/>
            </a:avLst>
          </a:prstGeom>
          <a:solidFill>
            <a:srgbClr val="1A2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DC5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9" name="Google Shape;419;p46"/>
          <p:cNvSpPr/>
          <p:nvPr/>
        </p:nvSpPr>
        <p:spPr>
          <a:xfrm>
            <a:off x="1191575" y="3064675"/>
            <a:ext cx="1764600" cy="844800"/>
          </a:xfrm>
          <a:prstGeom prst="roundRect">
            <a:avLst>
              <a:gd fmla="val 50000" name="adj"/>
            </a:avLst>
          </a:prstGeom>
          <a:solidFill>
            <a:srgbClr val="1A2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DC5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0" name="Google Shape;420;p46"/>
          <p:cNvSpPr/>
          <p:nvPr/>
        </p:nvSpPr>
        <p:spPr>
          <a:xfrm>
            <a:off x="3576575" y="3064675"/>
            <a:ext cx="1764600" cy="844800"/>
          </a:xfrm>
          <a:prstGeom prst="roundRect">
            <a:avLst>
              <a:gd fmla="val 50000" name="adj"/>
            </a:avLst>
          </a:prstGeom>
          <a:solidFill>
            <a:srgbClr val="1A2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DC5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1" name="Google Shape;421;p46"/>
          <p:cNvSpPr/>
          <p:nvPr/>
        </p:nvSpPr>
        <p:spPr>
          <a:xfrm>
            <a:off x="6187825" y="3064675"/>
            <a:ext cx="1764600" cy="844800"/>
          </a:xfrm>
          <a:prstGeom prst="roundRect">
            <a:avLst>
              <a:gd fmla="val 50000" name="adj"/>
            </a:avLst>
          </a:prstGeom>
          <a:solidFill>
            <a:srgbClr val="1A2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DC5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422" name="Google Shape;422;p46"/>
          <p:cNvCxnSpPr>
            <a:stCxn id="418" idx="2"/>
            <a:endCxn id="421" idx="0"/>
          </p:cNvCxnSpPr>
          <p:nvPr/>
        </p:nvCxnSpPr>
        <p:spPr>
          <a:xfrm flipH="1" rot="-5400000">
            <a:off x="5483375" y="1478075"/>
            <a:ext cx="562200" cy="2611200"/>
          </a:xfrm>
          <a:prstGeom prst="bentConnector3">
            <a:avLst>
              <a:gd fmla="val 49991" name="adj1"/>
            </a:avLst>
          </a:prstGeom>
          <a:noFill/>
          <a:ln cap="flat" cmpd="sng" w="28575">
            <a:solidFill>
              <a:srgbClr val="1A203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3" name="Google Shape;423;p46"/>
          <p:cNvCxnSpPr>
            <a:stCxn id="419" idx="0"/>
          </p:cNvCxnSpPr>
          <p:nvPr/>
        </p:nvCxnSpPr>
        <p:spPr>
          <a:xfrm rot="-5400000">
            <a:off x="3125525" y="1728925"/>
            <a:ext cx="284100" cy="2387400"/>
          </a:xfrm>
          <a:prstGeom prst="bentConnector2">
            <a:avLst/>
          </a:prstGeom>
          <a:noFill/>
          <a:ln cap="flat" cmpd="sng" w="28575">
            <a:solidFill>
              <a:srgbClr val="1A203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4" name="Google Shape;424;p46"/>
          <p:cNvCxnSpPr>
            <a:endCxn id="420" idx="0"/>
          </p:cNvCxnSpPr>
          <p:nvPr/>
        </p:nvCxnSpPr>
        <p:spPr>
          <a:xfrm flipH="1">
            <a:off x="4458875" y="2751175"/>
            <a:ext cx="2400" cy="313500"/>
          </a:xfrm>
          <a:prstGeom prst="straightConnector1">
            <a:avLst/>
          </a:prstGeom>
          <a:noFill/>
          <a:ln cap="flat" cmpd="sng" w="28575">
            <a:solidFill>
              <a:srgbClr val="1A203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5" name="Google Shape;425;p46"/>
          <p:cNvSpPr txBox="1"/>
          <p:nvPr/>
        </p:nvSpPr>
        <p:spPr>
          <a:xfrm>
            <a:off x="6334975" y="3172400"/>
            <a:ext cx="14703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8EF7D"/>
                </a:solidFill>
                <a:latin typeface="IBM Plex Sans"/>
                <a:ea typeface="IBM Plex Sans"/>
                <a:cs typeface="IBM Plex Sans"/>
                <a:sym typeface="IBM Plex Sans"/>
              </a:rPr>
              <a:t>Text</a:t>
            </a:r>
            <a:endParaRPr sz="15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6" name="Google Shape;426;p46"/>
          <p:cNvSpPr txBox="1"/>
          <p:nvPr/>
        </p:nvSpPr>
        <p:spPr>
          <a:xfrm>
            <a:off x="3724925" y="3183475"/>
            <a:ext cx="14703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8EF7D"/>
                </a:solidFill>
                <a:latin typeface="IBM Plex Sans"/>
                <a:ea typeface="IBM Plex Sans"/>
                <a:cs typeface="IBM Plex Sans"/>
                <a:sym typeface="IBM Plex Sans"/>
              </a:rPr>
              <a:t>Text</a:t>
            </a:r>
            <a:endParaRPr sz="15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7" name="Google Shape;427;p46"/>
          <p:cNvSpPr txBox="1"/>
          <p:nvPr/>
        </p:nvSpPr>
        <p:spPr>
          <a:xfrm>
            <a:off x="1338725" y="3183475"/>
            <a:ext cx="14703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8EF7D"/>
                </a:solidFill>
                <a:latin typeface="IBM Plex Sans"/>
                <a:ea typeface="IBM Plex Sans"/>
                <a:cs typeface="IBM Plex Sans"/>
                <a:sym typeface="IBM Plex Sans"/>
              </a:rPr>
              <a:t>Text</a:t>
            </a:r>
            <a:endParaRPr sz="15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8" name="Google Shape;428;p46"/>
          <p:cNvSpPr txBox="1"/>
          <p:nvPr/>
        </p:nvSpPr>
        <p:spPr>
          <a:xfrm>
            <a:off x="3724925" y="1776675"/>
            <a:ext cx="14703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8EF7D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Text</a:t>
            </a:r>
            <a:endParaRPr sz="1700">
              <a:solidFill>
                <a:srgbClr val="38EF7D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7"/>
          <p:cNvSpPr/>
          <p:nvPr/>
        </p:nvSpPr>
        <p:spPr>
          <a:xfrm>
            <a:off x="598037" y="1485375"/>
            <a:ext cx="2770800" cy="2737200"/>
          </a:xfrm>
          <a:prstGeom prst="ellipse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4" name="Google Shape;434;p47"/>
          <p:cNvSpPr/>
          <p:nvPr/>
        </p:nvSpPr>
        <p:spPr>
          <a:xfrm>
            <a:off x="763037" y="1633575"/>
            <a:ext cx="2440800" cy="2440800"/>
          </a:xfrm>
          <a:prstGeom prst="ellipse">
            <a:avLst/>
          </a:prstGeom>
          <a:solidFill>
            <a:srgbClr val="37ED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5" name="Google Shape;435;p47"/>
          <p:cNvSpPr txBox="1"/>
          <p:nvPr/>
        </p:nvSpPr>
        <p:spPr>
          <a:xfrm>
            <a:off x="620250" y="411675"/>
            <a:ext cx="7903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Building an Example / Problem Solving </a:t>
            </a:r>
            <a:endParaRPr b="1" sz="32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36" name="Google Shape;436;p47"/>
          <p:cNvSpPr/>
          <p:nvPr/>
        </p:nvSpPr>
        <p:spPr>
          <a:xfrm>
            <a:off x="905675" y="1776225"/>
            <a:ext cx="2155500" cy="2155500"/>
          </a:xfrm>
          <a:prstGeom prst="ellipse">
            <a:avLst/>
          </a:prstGeom>
          <a:solidFill>
            <a:srgbClr val="1A2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7" name="Google Shape;437;p47"/>
          <p:cNvSpPr txBox="1"/>
          <p:nvPr/>
        </p:nvSpPr>
        <p:spPr>
          <a:xfrm>
            <a:off x="1248275" y="2550375"/>
            <a:ext cx="14703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Step</a:t>
            </a:r>
            <a:r>
              <a:rPr b="1" lang="en" sz="1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1</a:t>
            </a:r>
            <a:endParaRPr b="1" sz="17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8" name="Google Shape;438;p47"/>
          <p:cNvSpPr txBox="1"/>
          <p:nvPr/>
        </p:nvSpPr>
        <p:spPr>
          <a:xfrm>
            <a:off x="6425363" y="2550375"/>
            <a:ext cx="14703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Step </a:t>
            </a:r>
            <a:r>
              <a:rPr b="1" lang="en" sz="1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b="1" sz="17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39" name="Google Shape;439;p47"/>
          <p:cNvPicPr preferRelativeResize="0"/>
          <p:nvPr/>
        </p:nvPicPr>
        <p:blipFill rotWithShape="1">
          <a:blip r:embed="rId3">
            <a:alphaModFix/>
          </a:blip>
          <a:srcRect b="19929" l="9082" r="0" t="0"/>
          <a:stretch/>
        </p:blipFill>
        <p:spPr>
          <a:xfrm>
            <a:off x="0" y="4235900"/>
            <a:ext cx="796725" cy="90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8"/>
          <p:cNvSpPr/>
          <p:nvPr/>
        </p:nvSpPr>
        <p:spPr>
          <a:xfrm>
            <a:off x="598037" y="1485375"/>
            <a:ext cx="2770800" cy="2737200"/>
          </a:xfrm>
          <a:prstGeom prst="ellipse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5" name="Google Shape;445;p48"/>
          <p:cNvSpPr/>
          <p:nvPr/>
        </p:nvSpPr>
        <p:spPr>
          <a:xfrm>
            <a:off x="763037" y="1633575"/>
            <a:ext cx="2440800" cy="2440800"/>
          </a:xfrm>
          <a:prstGeom prst="ellipse">
            <a:avLst/>
          </a:prstGeom>
          <a:solidFill>
            <a:srgbClr val="37ED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6" name="Google Shape;446;p48"/>
          <p:cNvSpPr txBox="1"/>
          <p:nvPr/>
        </p:nvSpPr>
        <p:spPr>
          <a:xfrm>
            <a:off x="620250" y="376575"/>
            <a:ext cx="7903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Building an Example / Problem Solving </a:t>
            </a:r>
            <a:endParaRPr b="1" sz="32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47" name="Google Shape;447;p48"/>
          <p:cNvSpPr/>
          <p:nvPr/>
        </p:nvSpPr>
        <p:spPr>
          <a:xfrm>
            <a:off x="905675" y="1776225"/>
            <a:ext cx="2155500" cy="2155500"/>
          </a:xfrm>
          <a:prstGeom prst="ellipse">
            <a:avLst/>
          </a:prstGeom>
          <a:solidFill>
            <a:srgbClr val="1A2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8" name="Google Shape;448;p48"/>
          <p:cNvSpPr txBox="1"/>
          <p:nvPr/>
        </p:nvSpPr>
        <p:spPr>
          <a:xfrm>
            <a:off x="1248275" y="2550375"/>
            <a:ext cx="14703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Step 2</a:t>
            </a:r>
            <a:endParaRPr b="1" sz="17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9" name="Google Shape;449;p48"/>
          <p:cNvSpPr txBox="1"/>
          <p:nvPr/>
        </p:nvSpPr>
        <p:spPr>
          <a:xfrm>
            <a:off x="6425363" y="2550375"/>
            <a:ext cx="14703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Step 3</a:t>
            </a:r>
            <a:endParaRPr b="1" sz="17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50" name="Google Shape;450;p48"/>
          <p:cNvPicPr preferRelativeResize="0"/>
          <p:nvPr/>
        </p:nvPicPr>
        <p:blipFill rotWithShape="1">
          <a:blip r:embed="rId3">
            <a:alphaModFix/>
          </a:blip>
          <a:srcRect b="19929" l="9082" r="0" t="0"/>
          <a:stretch/>
        </p:blipFill>
        <p:spPr>
          <a:xfrm>
            <a:off x="0" y="4235900"/>
            <a:ext cx="796725" cy="90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9"/>
          <p:cNvSpPr/>
          <p:nvPr/>
        </p:nvSpPr>
        <p:spPr>
          <a:xfrm>
            <a:off x="598037" y="1485375"/>
            <a:ext cx="2770800" cy="2737200"/>
          </a:xfrm>
          <a:prstGeom prst="ellipse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6" name="Google Shape;456;p49"/>
          <p:cNvSpPr/>
          <p:nvPr/>
        </p:nvSpPr>
        <p:spPr>
          <a:xfrm>
            <a:off x="763037" y="1633575"/>
            <a:ext cx="2440800" cy="2440800"/>
          </a:xfrm>
          <a:prstGeom prst="ellipse">
            <a:avLst/>
          </a:prstGeom>
          <a:solidFill>
            <a:srgbClr val="37ED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7" name="Google Shape;457;p49"/>
          <p:cNvSpPr txBox="1"/>
          <p:nvPr/>
        </p:nvSpPr>
        <p:spPr>
          <a:xfrm>
            <a:off x="620250" y="394150"/>
            <a:ext cx="7903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Building an Example / Problem Solving </a:t>
            </a:r>
            <a:endParaRPr b="1" sz="32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58" name="Google Shape;458;p49"/>
          <p:cNvSpPr/>
          <p:nvPr/>
        </p:nvSpPr>
        <p:spPr>
          <a:xfrm>
            <a:off x="905675" y="1776225"/>
            <a:ext cx="2155500" cy="2155500"/>
          </a:xfrm>
          <a:prstGeom prst="ellipse">
            <a:avLst/>
          </a:prstGeom>
          <a:solidFill>
            <a:srgbClr val="1A2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9" name="Google Shape;459;p49"/>
          <p:cNvSpPr txBox="1"/>
          <p:nvPr/>
        </p:nvSpPr>
        <p:spPr>
          <a:xfrm>
            <a:off x="1248275" y="2550375"/>
            <a:ext cx="14703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Step 3</a:t>
            </a:r>
            <a:endParaRPr b="1" sz="17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0" name="Google Shape;460;p49"/>
          <p:cNvSpPr txBox="1"/>
          <p:nvPr/>
        </p:nvSpPr>
        <p:spPr>
          <a:xfrm>
            <a:off x="6425363" y="2550375"/>
            <a:ext cx="14703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Step 3</a:t>
            </a:r>
            <a:endParaRPr b="1" sz="17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61" name="Google Shape;461;p49"/>
          <p:cNvPicPr preferRelativeResize="0"/>
          <p:nvPr/>
        </p:nvPicPr>
        <p:blipFill rotWithShape="1">
          <a:blip r:embed="rId3">
            <a:alphaModFix/>
          </a:blip>
          <a:srcRect b="19929" l="9082" r="0" t="0"/>
          <a:stretch/>
        </p:blipFill>
        <p:spPr>
          <a:xfrm>
            <a:off x="0" y="4235900"/>
            <a:ext cx="796725" cy="90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9575" y="1632400"/>
            <a:ext cx="1057275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0"/>
          <p:cNvSpPr txBox="1"/>
          <p:nvPr>
            <p:ph type="title"/>
          </p:nvPr>
        </p:nvSpPr>
        <p:spPr>
          <a:xfrm>
            <a:off x="1660200" y="453000"/>
            <a:ext cx="5823600" cy="97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 (Case study)</a:t>
            </a:r>
            <a:endParaRPr b="1" sz="31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pic>
        <p:nvPicPr>
          <p:cNvPr id="468" name="Google Shape;46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0575" y="1759675"/>
            <a:ext cx="5222849" cy="3046650"/>
          </a:xfrm>
          <a:prstGeom prst="rect">
            <a:avLst/>
          </a:prstGeom>
          <a:noFill/>
          <a:ln cap="flat" cmpd="sng" w="9525">
            <a:solidFill>
              <a:srgbClr val="030A2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625" y="1402675"/>
            <a:ext cx="2687875" cy="304455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51"/>
          <p:cNvSpPr txBox="1"/>
          <p:nvPr/>
        </p:nvSpPr>
        <p:spPr>
          <a:xfrm>
            <a:off x="620250" y="517000"/>
            <a:ext cx="7903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highlight>
                  <a:srgbClr val="38EF7D"/>
                </a:highlight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Case Study</a:t>
            </a:r>
            <a:endParaRPr b="1" sz="3200">
              <a:solidFill>
                <a:schemeClr val="dk1"/>
              </a:solidFill>
              <a:highlight>
                <a:srgbClr val="38EF7D"/>
              </a:highlight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75" name="Google Shape;475;p51"/>
          <p:cNvSpPr txBox="1"/>
          <p:nvPr/>
        </p:nvSpPr>
        <p:spPr>
          <a:xfrm>
            <a:off x="4954100" y="1793650"/>
            <a:ext cx="32550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Lorem ipsum dolor sit amet, consectetur adipiscing elit, sed do eiusmod tempor incididunt ut labore et dolore magna aliqua. 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Lorem ipsum dolor sit amet, consectetur adipiscing elit, sed do eiusmod tempor incididunt ut labore et dolore magna aliqua. </a:t>
            </a:r>
            <a:endParaRPr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365725" y="1989075"/>
            <a:ext cx="842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rPr>
              <a:t>Text Classification - Workflow Python</a:t>
            </a:r>
            <a:endParaRPr sz="3600">
              <a:solidFill>
                <a:schemeClr val="lt1"/>
              </a:solidFill>
              <a:latin typeface="IBM Plex Sans Condensed SemiBold"/>
              <a:ea typeface="IBM Plex Sans Condensed SemiBold"/>
              <a:cs typeface="IBM Plex Sans Condensed SemiBold"/>
              <a:sym typeface="IBM Plex Sans Condensed SemiBold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3770" y="1145612"/>
            <a:ext cx="135646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3180675" y="3020475"/>
            <a:ext cx="316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Ankit Samantara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2"/>
          <p:cNvSpPr txBox="1"/>
          <p:nvPr/>
        </p:nvSpPr>
        <p:spPr>
          <a:xfrm>
            <a:off x="620250" y="2011025"/>
            <a:ext cx="7903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Icebreaker Question </a:t>
            </a:r>
            <a:br>
              <a:rPr lang="en" sz="3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one word answer questions</a:t>
            </a:r>
            <a:b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b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Before each module, ask 1 icebreaker question.</a:t>
            </a:r>
            <a:endParaRPr sz="12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81" name="Google Shape;48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2"/>
          <p:cNvSpPr txBox="1"/>
          <p:nvPr/>
        </p:nvSpPr>
        <p:spPr>
          <a:xfrm>
            <a:off x="1773750" y="1818450"/>
            <a:ext cx="5751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Suggested Strategies</a:t>
            </a:r>
            <a:endParaRPr sz="5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3" name="Google Shape;483;p52"/>
          <p:cNvSpPr txBox="1"/>
          <p:nvPr/>
        </p:nvSpPr>
        <p:spPr>
          <a:xfrm>
            <a:off x="708025" y="536975"/>
            <a:ext cx="5751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Past/ Present Use cases </a:t>
            </a:r>
            <a:r>
              <a:rPr lang="en" sz="31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: </a:t>
            </a:r>
            <a:endParaRPr sz="11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3"/>
          <p:cNvSpPr txBox="1"/>
          <p:nvPr/>
        </p:nvSpPr>
        <p:spPr>
          <a:xfrm>
            <a:off x="1816200" y="1397388"/>
            <a:ext cx="1698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30%</a:t>
            </a:r>
            <a:endParaRPr sz="6000">
              <a:solidFill>
                <a:schemeClr val="dk1"/>
              </a:solidFill>
            </a:endParaRPr>
          </a:p>
        </p:txBody>
      </p:sp>
      <p:sp>
        <p:nvSpPr>
          <p:cNvPr id="489" name="Google Shape;489;p53"/>
          <p:cNvSpPr txBox="1"/>
          <p:nvPr/>
        </p:nvSpPr>
        <p:spPr>
          <a:xfrm>
            <a:off x="1865100" y="2201538"/>
            <a:ext cx="1752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Interaction</a:t>
            </a:r>
            <a:endParaRPr sz="210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490" name="Google Shape;490;p53"/>
          <p:cNvSpPr/>
          <p:nvPr/>
        </p:nvSpPr>
        <p:spPr>
          <a:xfrm flipH="1" rot="-10799024">
            <a:off x="2682150" y="2653949"/>
            <a:ext cx="1057200" cy="111000"/>
          </a:xfrm>
          <a:prstGeom prst="roundRect">
            <a:avLst>
              <a:gd fmla="val 50000" name="adj"/>
            </a:avLst>
          </a:prstGeom>
          <a:solidFill>
            <a:srgbClr val="37ED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53"/>
          <p:cNvSpPr txBox="1"/>
          <p:nvPr/>
        </p:nvSpPr>
        <p:spPr>
          <a:xfrm>
            <a:off x="5351075" y="1397388"/>
            <a:ext cx="2058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500+</a:t>
            </a:r>
            <a:endParaRPr sz="6000">
              <a:solidFill>
                <a:schemeClr val="dk1"/>
              </a:solidFill>
            </a:endParaRPr>
          </a:p>
        </p:txBody>
      </p:sp>
      <p:sp>
        <p:nvSpPr>
          <p:cNvPr id="492" name="Google Shape;492;p53"/>
          <p:cNvSpPr txBox="1"/>
          <p:nvPr/>
        </p:nvSpPr>
        <p:spPr>
          <a:xfrm>
            <a:off x="5427275" y="2201538"/>
            <a:ext cx="1950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Registrations</a:t>
            </a:r>
            <a:endParaRPr sz="210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493" name="Google Shape;493;p53"/>
          <p:cNvSpPr/>
          <p:nvPr/>
        </p:nvSpPr>
        <p:spPr>
          <a:xfrm flipH="1" rot="-10799024">
            <a:off x="6320525" y="2653949"/>
            <a:ext cx="1057200" cy="111000"/>
          </a:xfrm>
          <a:prstGeom prst="roundRect">
            <a:avLst>
              <a:gd fmla="val 50000" name="adj"/>
            </a:avLst>
          </a:prstGeom>
          <a:solidFill>
            <a:srgbClr val="37ED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53"/>
          <p:cNvSpPr txBox="1"/>
          <p:nvPr/>
        </p:nvSpPr>
        <p:spPr>
          <a:xfrm>
            <a:off x="5329713" y="3229613"/>
            <a:ext cx="2058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80%</a:t>
            </a:r>
            <a:endParaRPr sz="6000">
              <a:solidFill>
                <a:schemeClr val="dk1"/>
              </a:solidFill>
            </a:endParaRPr>
          </a:p>
        </p:txBody>
      </p:sp>
      <p:sp>
        <p:nvSpPr>
          <p:cNvPr id="495" name="Google Shape;495;p53"/>
          <p:cNvSpPr txBox="1"/>
          <p:nvPr/>
        </p:nvSpPr>
        <p:spPr>
          <a:xfrm>
            <a:off x="5524838" y="4048613"/>
            <a:ext cx="1950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Some text</a:t>
            </a:r>
            <a:endParaRPr sz="210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496" name="Google Shape;496;p53"/>
          <p:cNvSpPr/>
          <p:nvPr/>
        </p:nvSpPr>
        <p:spPr>
          <a:xfrm flipH="1" rot="-10799024">
            <a:off x="6299162" y="4486174"/>
            <a:ext cx="1057200" cy="111000"/>
          </a:xfrm>
          <a:prstGeom prst="roundRect">
            <a:avLst>
              <a:gd fmla="val 50000" name="adj"/>
            </a:avLst>
          </a:prstGeom>
          <a:solidFill>
            <a:srgbClr val="37ED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53"/>
          <p:cNvSpPr txBox="1"/>
          <p:nvPr/>
        </p:nvSpPr>
        <p:spPr>
          <a:xfrm>
            <a:off x="1668538" y="3229613"/>
            <a:ext cx="2058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80%</a:t>
            </a:r>
            <a:endParaRPr sz="6000">
              <a:solidFill>
                <a:schemeClr val="dk1"/>
              </a:solidFill>
            </a:endParaRPr>
          </a:p>
        </p:txBody>
      </p:sp>
      <p:sp>
        <p:nvSpPr>
          <p:cNvPr id="498" name="Google Shape;498;p53"/>
          <p:cNvSpPr txBox="1"/>
          <p:nvPr/>
        </p:nvSpPr>
        <p:spPr>
          <a:xfrm>
            <a:off x="1863663" y="4048613"/>
            <a:ext cx="1950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Some text</a:t>
            </a:r>
            <a:endParaRPr sz="210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499" name="Google Shape;499;p53"/>
          <p:cNvSpPr/>
          <p:nvPr/>
        </p:nvSpPr>
        <p:spPr>
          <a:xfrm flipH="1" rot="-10799024">
            <a:off x="2637987" y="4486174"/>
            <a:ext cx="1057200" cy="111000"/>
          </a:xfrm>
          <a:prstGeom prst="roundRect">
            <a:avLst>
              <a:gd fmla="val 50000" name="adj"/>
            </a:avLst>
          </a:prstGeom>
          <a:solidFill>
            <a:srgbClr val="37ED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53"/>
          <p:cNvSpPr txBox="1"/>
          <p:nvPr/>
        </p:nvSpPr>
        <p:spPr>
          <a:xfrm>
            <a:off x="1177325" y="223300"/>
            <a:ext cx="6924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Insights</a:t>
            </a:r>
            <a:endParaRPr b="1" sz="32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4"/>
          <p:cNvSpPr txBox="1"/>
          <p:nvPr/>
        </p:nvSpPr>
        <p:spPr>
          <a:xfrm>
            <a:off x="965550" y="2248500"/>
            <a:ext cx="7212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Title </a:t>
            </a:r>
            <a:endParaRPr sz="3000">
              <a:solidFill>
                <a:schemeClr val="lt1"/>
              </a:solidFill>
              <a:latin typeface="IBM Plex Sans Condensed Medium"/>
              <a:ea typeface="IBM Plex Sans Condensed Medium"/>
              <a:cs typeface="IBM Plex Sans Condensed Medium"/>
              <a:sym typeface="IBM Plex Sans Condensed Medium"/>
            </a:endParaRPr>
          </a:p>
        </p:txBody>
      </p:sp>
      <p:sp>
        <p:nvSpPr>
          <p:cNvPr id="507" name="Google Shape;507;p54"/>
          <p:cNvSpPr txBox="1"/>
          <p:nvPr/>
        </p:nvSpPr>
        <p:spPr>
          <a:xfrm>
            <a:off x="3882600" y="1787550"/>
            <a:ext cx="13788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0">
              <a:solidFill>
                <a:srgbClr val="37ED8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5"/>
          <p:cNvSpPr txBox="1"/>
          <p:nvPr/>
        </p:nvSpPr>
        <p:spPr>
          <a:xfrm>
            <a:off x="1177325" y="528100"/>
            <a:ext cx="6924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Future Use Cases</a:t>
            </a:r>
            <a:endParaRPr b="1" sz="32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513" name="Google Shape;513;p55"/>
          <p:cNvSpPr/>
          <p:nvPr/>
        </p:nvSpPr>
        <p:spPr>
          <a:xfrm>
            <a:off x="1177325" y="1655063"/>
            <a:ext cx="3103200" cy="4632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38EF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14" name="Google Shape;514;p55"/>
          <p:cNvSpPr/>
          <p:nvPr/>
        </p:nvSpPr>
        <p:spPr>
          <a:xfrm>
            <a:off x="1177325" y="2212070"/>
            <a:ext cx="3103200" cy="4632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38EF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15" name="Google Shape;515;p55"/>
          <p:cNvSpPr/>
          <p:nvPr/>
        </p:nvSpPr>
        <p:spPr>
          <a:xfrm>
            <a:off x="1177325" y="2769078"/>
            <a:ext cx="3103200" cy="4632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38EF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16" name="Google Shape;516;p55"/>
          <p:cNvSpPr/>
          <p:nvPr/>
        </p:nvSpPr>
        <p:spPr>
          <a:xfrm>
            <a:off x="1177325" y="3326086"/>
            <a:ext cx="3103200" cy="4632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38EF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17" name="Google Shape;517;p55"/>
          <p:cNvSpPr/>
          <p:nvPr/>
        </p:nvSpPr>
        <p:spPr>
          <a:xfrm>
            <a:off x="1177325" y="3883094"/>
            <a:ext cx="3103200" cy="4632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38EF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18" name="Google Shape;518;p55"/>
          <p:cNvSpPr txBox="1"/>
          <p:nvPr/>
        </p:nvSpPr>
        <p:spPr>
          <a:xfrm>
            <a:off x="1438237" y="1716145"/>
            <a:ext cx="261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A2033"/>
                </a:solidFill>
                <a:latin typeface="IBM Plex Sans"/>
                <a:ea typeface="IBM Plex Sans"/>
                <a:cs typeface="IBM Plex Sans"/>
                <a:sym typeface="IBM Plex Sans"/>
              </a:rPr>
              <a:t>Text</a:t>
            </a:r>
            <a:endParaRPr b="1" sz="1500">
              <a:solidFill>
                <a:srgbClr val="1A20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19" name="Google Shape;519;p55"/>
          <p:cNvSpPr txBox="1"/>
          <p:nvPr/>
        </p:nvSpPr>
        <p:spPr>
          <a:xfrm>
            <a:off x="1438237" y="2266636"/>
            <a:ext cx="261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A2033"/>
                </a:solidFill>
                <a:latin typeface="IBM Plex Sans"/>
                <a:ea typeface="IBM Plex Sans"/>
                <a:cs typeface="IBM Plex Sans"/>
                <a:sym typeface="IBM Plex Sans"/>
              </a:rPr>
              <a:t>Text</a:t>
            </a:r>
            <a:endParaRPr b="1" sz="1500">
              <a:solidFill>
                <a:srgbClr val="1A20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0" name="Google Shape;520;p55"/>
          <p:cNvSpPr txBox="1"/>
          <p:nvPr/>
        </p:nvSpPr>
        <p:spPr>
          <a:xfrm>
            <a:off x="1438237" y="2823644"/>
            <a:ext cx="261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A2033"/>
                </a:solidFill>
                <a:latin typeface="IBM Plex Sans"/>
                <a:ea typeface="IBM Plex Sans"/>
                <a:cs typeface="IBM Plex Sans"/>
                <a:sym typeface="IBM Plex Sans"/>
              </a:rPr>
              <a:t>Text</a:t>
            </a:r>
            <a:endParaRPr b="1" sz="1500">
              <a:solidFill>
                <a:srgbClr val="1A20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1" name="Google Shape;521;p55"/>
          <p:cNvSpPr txBox="1"/>
          <p:nvPr/>
        </p:nvSpPr>
        <p:spPr>
          <a:xfrm>
            <a:off x="1456070" y="3380652"/>
            <a:ext cx="261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A2033"/>
                </a:solidFill>
                <a:latin typeface="IBM Plex Sans"/>
                <a:ea typeface="IBM Plex Sans"/>
                <a:cs typeface="IBM Plex Sans"/>
                <a:sym typeface="IBM Plex Sans"/>
              </a:rPr>
              <a:t>Text</a:t>
            </a:r>
            <a:endParaRPr b="1" sz="1500">
              <a:solidFill>
                <a:srgbClr val="1A20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2" name="Google Shape;522;p55"/>
          <p:cNvSpPr txBox="1"/>
          <p:nvPr/>
        </p:nvSpPr>
        <p:spPr>
          <a:xfrm>
            <a:off x="1456070" y="3937659"/>
            <a:ext cx="261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A2033"/>
                </a:solidFill>
                <a:latin typeface="IBM Plex Sans"/>
                <a:ea typeface="IBM Plex Sans"/>
                <a:cs typeface="IBM Plex Sans"/>
                <a:sym typeface="IBM Plex Sans"/>
              </a:rPr>
              <a:t>Text</a:t>
            </a:r>
            <a:endParaRPr b="1" sz="1500">
              <a:solidFill>
                <a:srgbClr val="1A203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3" name="Google Shape;523;p55"/>
          <p:cNvSpPr/>
          <p:nvPr/>
        </p:nvSpPr>
        <p:spPr>
          <a:xfrm>
            <a:off x="4909025" y="1655063"/>
            <a:ext cx="3103200" cy="463200"/>
          </a:xfrm>
          <a:prstGeom prst="roundRect">
            <a:avLst>
              <a:gd fmla="val 50000" name="adj"/>
            </a:avLst>
          </a:prstGeom>
          <a:solidFill>
            <a:srgbClr val="1A2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DC5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4" name="Google Shape;524;p55"/>
          <p:cNvSpPr/>
          <p:nvPr/>
        </p:nvSpPr>
        <p:spPr>
          <a:xfrm>
            <a:off x="4909025" y="2212070"/>
            <a:ext cx="3103200" cy="463200"/>
          </a:xfrm>
          <a:prstGeom prst="roundRect">
            <a:avLst>
              <a:gd fmla="val 50000" name="adj"/>
            </a:avLst>
          </a:prstGeom>
          <a:solidFill>
            <a:srgbClr val="1A2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DC5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5" name="Google Shape;525;p55"/>
          <p:cNvSpPr/>
          <p:nvPr/>
        </p:nvSpPr>
        <p:spPr>
          <a:xfrm>
            <a:off x="4909025" y="2769078"/>
            <a:ext cx="3103200" cy="463200"/>
          </a:xfrm>
          <a:prstGeom prst="roundRect">
            <a:avLst>
              <a:gd fmla="val 50000" name="adj"/>
            </a:avLst>
          </a:prstGeom>
          <a:solidFill>
            <a:srgbClr val="1A2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DC5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6" name="Google Shape;526;p55"/>
          <p:cNvSpPr/>
          <p:nvPr/>
        </p:nvSpPr>
        <p:spPr>
          <a:xfrm>
            <a:off x="4909025" y="3326086"/>
            <a:ext cx="3103200" cy="463200"/>
          </a:xfrm>
          <a:prstGeom prst="roundRect">
            <a:avLst>
              <a:gd fmla="val 50000" name="adj"/>
            </a:avLst>
          </a:prstGeom>
          <a:solidFill>
            <a:srgbClr val="1A2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DC5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7" name="Google Shape;527;p55"/>
          <p:cNvSpPr/>
          <p:nvPr/>
        </p:nvSpPr>
        <p:spPr>
          <a:xfrm>
            <a:off x="4909025" y="3883094"/>
            <a:ext cx="3103200" cy="463200"/>
          </a:xfrm>
          <a:prstGeom prst="roundRect">
            <a:avLst>
              <a:gd fmla="val 50000" name="adj"/>
            </a:avLst>
          </a:prstGeom>
          <a:solidFill>
            <a:srgbClr val="1A2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DC5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8" name="Google Shape;528;p55"/>
          <p:cNvSpPr txBox="1"/>
          <p:nvPr/>
        </p:nvSpPr>
        <p:spPr>
          <a:xfrm>
            <a:off x="5169937" y="1716145"/>
            <a:ext cx="261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8EF7D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Text</a:t>
            </a:r>
            <a:endParaRPr sz="1500">
              <a:solidFill>
                <a:srgbClr val="38EF7D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529" name="Google Shape;529;p55"/>
          <p:cNvSpPr txBox="1"/>
          <p:nvPr/>
        </p:nvSpPr>
        <p:spPr>
          <a:xfrm>
            <a:off x="5169937" y="2266636"/>
            <a:ext cx="261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8EF7D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Text</a:t>
            </a:r>
            <a:endParaRPr sz="1500">
              <a:solidFill>
                <a:srgbClr val="38EF7D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530" name="Google Shape;530;p55"/>
          <p:cNvSpPr txBox="1"/>
          <p:nvPr/>
        </p:nvSpPr>
        <p:spPr>
          <a:xfrm>
            <a:off x="5169937" y="2823644"/>
            <a:ext cx="261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8EF7D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Text</a:t>
            </a:r>
            <a:endParaRPr sz="1500">
              <a:solidFill>
                <a:srgbClr val="38EF7D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531" name="Google Shape;531;p55"/>
          <p:cNvSpPr txBox="1"/>
          <p:nvPr/>
        </p:nvSpPr>
        <p:spPr>
          <a:xfrm>
            <a:off x="5187770" y="3380652"/>
            <a:ext cx="261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8EF7D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Text</a:t>
            </a:r>
            <a:endParaRPr sz="1500">
              <a:solidFill>
                <a:srgbClr val="38EF7D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532" name="Google Shape;532;p55"/>
          <p:cNvSpPr txBox="1"/>
          <p:nvPr/>
        </p:nvSpPr>
        <p:spPr>
          <a:xfrm>
            <a:off x="5187770" y="3937659"/>
            <a:ext cx="261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8EF7D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Text</a:t>
            </a:r>
            <a:endParaRPr sz="1500">
              <a:solidFill>
                <a:srgbClr val="38EF7D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6"/>
          <p:cNvSpPr txBox="1"/>
          <p:nvPr/>
        </p:nvSpPr>
        <p:spPr>
          <a:xfrm>
            <a:off x="620250" y="517000"/>
            <a:ext cx="7903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Emerging Trends </a:t>
            </a:r>
            <a:endParaRPr b="1" sz="32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538" name="Google Shape;538;p56"/>
          <p:cNvSpPr/>
          <p:nvPr/>
        </p:nvSpPr>
        <p:spPr>
          <a:xfrm>
            <a:off x="1012250" y="1667625"/>
            <a:ext cx="1370400" cy="656100"/>
          </a:xfrm>
          <a:prstGeom prst="roundRect">
            <a:avLst>
              <a:gd fmla="val 50000" name="adj"/>
            </a:avLst>
          </a:prstGeom>
          <a:solidFill>
            <a:srgbClr val="1A2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DC5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39" name="Google Shape;53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85550"/>
            <a:ext cx="1057275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56"/>
          <p:cNvSpPr txBox="1"/>
          <p:nvPr/>
        </p:nvSpPr>
        <p:spPr>
          <a:xfrm>
            <a:off x="1150400" y="1769775"/>
            <a:ext cx="1094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8EF7D"/>
                </a:solidFill>
                <a:latin typeface="IBM Plex Sans"/>
                <a:ea typeface="IBM Plex Sans"/>
                <a:cs typeface="IBM Plex Sans"/>
                <a:sym typeface="IBM Plex Sans"/>
              </a:rPr>
              <a:t>Text</a:t>
            </a:r>
            <a:endParaRPr sz="13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1" name="Google Shape;541;p56"/>
          <p:cNvSpPr/>
          <p:nvPr/>
        </p:nvSpPr>
        <p:spPr>
          <a:xfrm>
            <a:off x="2449525" y="1667625"/>
            <a:ext cx="1370400" cy="656100"/>
          </a:xfrm>
          <a:prstGeom prst="roundRect">
            <a:avLst>
              <a:gd fmla="val 50000" name="adj"/>
            </a:avLst>
          </a:prstGeom>
          <a:solidFill>
            <a:srgbClr val="1A2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DC5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2" name="Google Shape;542;p56"/>
          <p:cNvSpPr/>
          <p:nvPr/>
        </p:nvSpPr>
        <p:spPr>
          <a:xfrm>
            <a:off x="3886800" y="1667625"/>
            <a:ext cx="1370400" cy="656100"/>
          </a:xfrm>
          <a:prstGeom prst="roundRect">
            <a:avLst>
              <a:gd fmla="val 50000" name="adj"/>
            </a:avLst>
          </a:prstGeom>
          <a:solidFill>
            <a:srgbClr val="1A2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DC5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3" name="Google Shape;543;p56"/>
          <p:cNvSpPr/>
          <p:nvPr/>
        </p:nvSpPr>
        <p:spPr>
          <a:xfrm>
            <a:off x="5324075" y="1667625"/>
            <a:ext cx="1370400" cy="656100"/>
          </a:xfrm>
          <a:prstGeom prst="roundRect">
            <a:avLst>
              <a:gd fmla="val 50000" name="adj"/>
            </a:avLst>
          </a:prstGeom>
          <a:solidFill>
            <a:srgbClr val="1A2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DC5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4" name="Google Shape;544;p56"/>
          <p:cNvSpPr/>
          <p:nvPr/>
        </p:nvSpPr>
        <p:spPr>
          <a:xfrm>
            <a:off x="6761350" y="1667625"/>
            <a:ext cx="1370400" cy="656100"/>
          </a:xfrm>
          <a:prstGeom prst="roundRect">
            <a:avLst>
              <a:gd fmla="val 50000" name="adj"/>
            </a:avLst>
          </a:prstGeom>
          <a:solidFill>
            <a:srgbClr val="1A2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DC5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5" name="Google Shape;545;p56"/>
          <p:cNvSpPr txBox="1"/>
          <p:nvPr/>
        </p:nvSpPr>
        <p:spPr>
          <a:xfrm>
            <a:off x="2587675" y="1769775"/>
            <a:ext cx="1094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8EF7D"/>
                </a:solidFill>
                <a:latin typeface="IBM Plex Sans"/>
                <a:ea typeface="IBM Plex Sans"/>
                <a:cs typeface="IBM Plex Sans"/>
                <a:sym typeface="IBM Plex Sans"/>
              </a:rPr>
              <a:t>Text</a:t>
            </a:r>
            <a:endParaRPr sz="13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6" name="Google Shape;546;p56"/>
          <p:cNvSpPr txBox="1"/>
          <p:nvPr/>
        </p:nvSpPr>
        <p:spPr>
          <a:xfrm>
            <a:off x="4024950" y="1769775"/>
            <a:ext cx="1094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8EF7D"/>
                </a:solidFill>
                <a:latin typeface="IBM Plex Sans"/>
                <a:ea typeface="IBM Plex Sans"/>
                <a:cs typeface="IBM Plex Sans"/>
                <a:sym typeface="IBM Plex Sans"/>
              </a:rPr>
              <a:t>Text</a:t>
            </a:r>
            <a:endParaRPr sz="13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7" name="Google Shape;547;p56"/>
          <p:cNvSpPr txBox="1"/>
          <p:nvPr/>
        </p:nvSpPr>
        <p:spPr>
          <a:xfrm>
            <a:off x="5462225" y="1769775"/>
            <a:ext cx="1094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8EF7D"/>
                </a:solidFill>
                <a:latin typeface="IBM Plex Sans"/>
                <a:ea typeface="IBM Plex Sans"/>
                <a:cs typeface="IBM Plex Sans"/>
                <a:sym typeface="IBM Plex Sans"/>
              </a:rPr>
              <a:t>Text</a:t>
            </a:r>
            <a:endParaRPr sz="13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8" name="Google Shape;548;p56"/>
          <p:cNvSpPr txBox="1"/>
          <p:nvPr/>
        </p:nvSpPr>
        <p:spPr>
          <a:xfrm>
            <a:off x="6899500" y="1769775"/>
            <a:ext cx="1094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8EF7D"/>
                </a:solidFill>
                <a:latin typeface="IBM Plex Sans"/>
                <a:ea typeface="IBM Plex Sans"/>
                <a:cs typeface="IBM Plex Sans"/>
                <a:sym typeface="IBM Plex Sans"/>
              </a:rPr>
              <a:t>Text</a:t>
            </a:r>
            <a:endParaRPr sz="13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7"/>
          <p:cNvSpPr txBox="1"/>
          <p:nvPr/>
        </p:nvSpPr>
        <p:spPr>
          <a:xfrm>
            <a:off x="830175" y="530975"/>
            <a:ext cx="7523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Headline</a:t>
            </a:r>
            <a:endParaRPr b="1" sz="32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554" name="Google Shape;554;p57"/>
          <p:cNvSpPr/>
          <p:nvPr/>
        </p:nvSpPr>
        <p:spPr>
          <a:xfrm>
            <a:off x="790300" y="1414525"/>
            <a:ext cx="2259600" cy="2756700"/>
          </a:xfrm>
          <a:prstGeom prst="roundRect">
            <a:avLst>
              <a:gd fmla="val 5934" name="adj"/>
            </a:avLst>
          </a:prstGeom>
          <a:solidFill>
            <a:srgbClr val="1A2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55" name="Google Shape;555;p57"/>
          <p:cNvSpPr/>
          <p:nvPr/>
        </p:nvSpPr>
        <p:spPr>
          <a:xfrm>
            <a:off x="3442200" y="1414525"/>
            <a:ext cx="2259600" cy="2756700"/>
          </a:xfrm>
          <a:prstGeom prst="roundRect">
            <a:avLst>
              <a:gd fmla="val 5934" name="adj"/>
            </a:avLst>
          </a:prstGeom>
          <a:solidFill>
            <a:srgbClr val="1A2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56" name="Google Shape;556;p57"/>
          <p:cNvSpPr/>
          <p:nvPr/>
        </p:nvSpPr>
        <p:spPr>
          <a:xfrm>
            <a:off x="6094100" y="1414525"/>
            <a:ext cx="2259600" cy="2756700"/>
          </a:xfrm>
          <a:prstGeom prst="roundRect">
            <a:avLst>
              <a:gd fmla="val 5934" name="adj"/>
            </a:avLst>
          </a:prstGeom>
          <a:solidFill>
            <a:srgbClr val="1A2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57" name="Google Shape;557;p57"/>
          <p:cNvSpPr txBox="1"/>
          <p:nvPr/>
        </p:nvSpPr>
        <p:spPr>
          <a:xfrm>
            <a:off x="894250" y="1684675"/>
            <a:ext cx="20517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Lorem ipsum dolor sit amet, consectetur adipiscing elit, sed do eiusmod tempor incididunt ut labore et dolore magna aliqua. 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58" name="Google Shape;558;p57"/>
          <p:cNvSpPr txBox="1"/>
          <p:nvPr/>
        </p:nvSpPr>
        <p:spPr>
          <a:xfrm>
            <a:off x="6250975" y="1696325"/>
            <a:ext cx="20517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Lorem ipsum dsit amet, consectetur adipiscing elit, sed do eiusmod tempor incididunt ut labore et dolore magna aliqua. 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59" name="Google Shape;559;p57"/>
          <p:cNvSpPr txBox="1"/>
          <p:nvPr/>
        </p:nvSpPr>
        <p:spPr>
          <a:xfrm>
            <a:off x="3598125" y="1715425"/>
            <a:ext cx="20517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Lorem ipsum dolor sit amet, consectetur adipiscing elit, sed do eiusmod tempor incididunt ut labore et dolore magna aliqua. 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60" name="Google Shape;560;p57"/>
          <p:cNvSpPr/>
          <p:nvPr/>
        </p:nvSpPr>
        <p:spPr>
          <a:xfrm>
            <a:off x="2851300" y="2459125"/>
            <a:ext cx="590700" cy="56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7ED8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57"/>
          <p:cNvSpPr/>
          <p:nvPr/>
        </p:nvSpPr>
        <p:spPr>
          <a:xfrm>
            <a:off x="5503400" y="2459125"/>
            <a:ext cx="590700" cy="56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7ED8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8"/>
          <p:cNvSpPr txBox="1"/>
          <p:nvPr/>
        </p:nvSpPr>
        <p:spPr>
          <a:xfrm>
            <a:off x="1145750" y="412250"/>
            <a:ext cx="6924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Summary</a:t>
            </a:r>
            <a:endParaRPr b="1" sz="32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567" name="Google Shape;567;p58"/>
          <p:cNvSpPr/>
          <p:nvPr/>
        </p:nvSpPr>
        <p:spPr>
          <a:xfrm>
            <a:off x="3020400" y="1404163"/>
            <a:ext cx="3103200" cy="463200"/>
          </a:xfrm>
          <a:prstGeom prst="roundRect">
            <a:avLst>
              <a:gd fmla="val 50000" name="adj"/>
            </a:avLst>
          </a:prstGeom>
          <a:solidFill>
            <a:srgbClr val="1A2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DC5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68" name="Google Shape;568;p58"/>
          <p:cNvSpPr/>
          <p:nvPr/>
        </p:nvSpPr>
        <p:spPr>
          <a:xfrm>
            <a:off x="3020400" y="1961170"/>
            <a:ext cx="3103200" cy="463200"/>
          </a:xfrm>
          <a:prstGeom prst="roundRect">
            <a:avLst>
              <a:gd fmla="val 50000" name="adj"/>
            </a:avLst>
          </a:prstGeom>
          <a:solidFill>
            <a:srgbClr val="1A2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DC5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69" name="Google Shape;569;p58"/>
          <p:cNvSpPr/>
          <p:nvPr/>
        </p:nvSpPr>
        <p:spPr>
          <a:xfrm>
            <a:off x="3020400" y="2518178"/>
            <a:ext cx="3103200" cy="463200"/>
          </a:xfrm>
          <a:prstGeom prst="roundRect">
            <a:avLst>
              <a:gd fmla="val 50000" name="adj"/>
            </a:avLst>
          </a:prstGeom>
          <a:solidFill>
            <a:srgbClr val="1A2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DC5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70" name="Google Shape;570;p58"/>
          <p:cNvSpPr/>
          <p:nvPr/>
        </p:nvSpPr>
        <p:spPr>
          <a:xfrm>
            <a:off x="3020400" y="3075186"/>
            <a:ext cx="3103200" cy="463200"/>
          </a:xfrm>
          <a:prstGeom prst="roundRect">
            <a:avLst>
              <a:gd fmla="val 50000" name="adj"/>
            </a:avLst>
          </a:prstGeom>
          <a:solidFill>
            <a:srgbClr val="1A2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DC5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71" name="Google Shape;571;p58"/>
          <p:cNvSpPr/>
          <p:nvPr/>
        </p:nvSpPr>
        <p:spPr>
          <a:xfrm>
            <a:off x="3020400" y="3632194"/>
            <a:ext cx="3103200" cy="463200"/>
          </a:xfrm>
          <a:prstGeom prst="roundRect">
            <a:avLst>
              <a:gd fmla="val 50000" name="adj"/>
            </a:avLst>
          </a:prstGeom>
          <a:solidFill>
            <a:srgbClr val="1A2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DC5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72" name="Google Shape;572;p58"/>
          <p:cNvSpPr txBox="1"/>
          <p:nvPr/>
        </p:nvSpPr>
        <p:spPr>
          <a:xfrm>
            <a:off x="3281312" y="2015736"/>
            <a:ext cx="261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8EF7D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Text</a:t>
            </a:r>
            <a:endParaRPr sz="1500">
              <a:solidFill>
                <a:srgbClr val="38EF7D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573" name="Google Shape;573;p58"/>
          <p:cNvSpPr txBox="1"/>
          <p:nvPr/>
        </p:nvSpPr>
        <p:spPr>
          <a:xfrm>
            <a:off x="3281312" y="2572744"/>
            <a:ext cx="261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8EF7D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Text</a:t>
            </a:r>
            <a:endParaRPr sz="1500">
              <a:solidFill>
                <a:srgbClr val="38EF7D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574" name="Google Shape;574;p58"/>
          <p:cNvSpPr txBox="1"/>
          <p:nvPr/>
        </p:nvSpPr>
        <p:spPr>
          <a:xfrm>
            <a:off x="3299145" y="3129752"/>
            <a:ext cx="261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8EF7D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Text</a:t>
            </a:r>
            <a:endParaRPr sz="1500">
              <a:solidFill>
                <a:srgbClr val="38EF7D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575" name="Google Shape;575;p58"/>
          <p:cNvSpPr txBox="1"/>
          <p:nvPr/>
        </p:nvSpPr>
        <p:spPr>
          <a:xfrm>
            <a:off x="3299145" y="3686759"/>
            <a:ext cx="261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8EF7D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Text</a:t>
            </a:r>
            <a:endParaRPr sz="1500">
              <a:solidFill>
                <a:srgbClr val="38EF7D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576" name="Google Shape;576;p58"/>
          <p:cNvSpPr txBox="1"/>
          <p:nvPr/>
        </p:nvSpPr>
        <p:spPr>
          <a:xfrm>
            <a:off x="3281312" y="1458811"/>
            <a:ext cx="261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8EF7D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Text</a:t>
            </a:r>
            <a:endParaRPr sz="1500">
              <a:solidFill>
                <a:srgbClr val="38EF7D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59"/>
          <p:cNvSpPr txBox="1"/>
          <p:nvPr/>
        </p:nvSpPr>
        <p:spPr>
          <a:xfrm>
            <a:off x="965550" y="2248500"/>
            <a:ext cx="7212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Title </a:t>
            </a:r>
            <a:endParaRPr sz="3000">
              <a:solidFill>
                <a:schemeClr val="lt1"/>
              </a:solidFill>
              <a:latin typeface="IBM Plex Sans Condensed Medium"/>
              <a:ea typeface="IBM Plex Sans Condensed Medium"/>
              <a:cs typeface="IBM Plex Sans Condensed Medium"/>
              <a:sym typeface="IBM Plex Sans Condensed Medium"/>
            </a:endParaRPr>
          </a:p>
        </p:txBody>
      </p:sp>
      <p:sp>
        <p:nvSpPr>
          <p:cNvPr id="583" name="Google Shape;583;p59"/>
          <p:cNvSpPr txBox="1"/>
          <p:nvPr/>
        </p:nvSpPr>
        <p:spPr>
          <a:xfrm>
            <a:off x="3882600" y="1787550"/>
            <a:ext cx="13788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0">
              <a:solidFill>
                <a:srgbClr val="37ED8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0" name="Google Shape;59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60"/>
          <p:cNvPicPr preferRelativeResize="0"/>
          <p:nvPr/>
        </p:nvPicPr>
        <p:blipFill rotWithShape="1">
          <a:blip r:embed="rId4">
            <a:alphaModFix/>
          </a:blip>
          <a:srcRect b="22178" l="13043" r="0" t="0"/>
          <a:stretch/>
        </p:blipFill>
        <p:spPr>
          <a:xfrm>
            <a:off x="0" y="4261400"/>
            <a:ext cx="762000" cy="88210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60"/>
          <p:cNvSpPr/>
          <p:nvPr/>
        </p:nvSpPr>
        <p:spPr>
          <a:xfrm>
            <a:off x="1705725" y="1563768"/>
            <a:ext cx="975900" cy="456600"/>
          </a:xfrm>
          <a:prstGeom prst="roundRect">
            <a:avLst>
              <a:gd fmla="val 50000" name="adj"/>
            </a:avLst>
          </a:prstGeom>
          <a:solidFill>
            <a:srgbClr val="1A2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593" name="Google Shape;593;p60"/>
          <p:cNvSpPr txBox="1"/>
          <p:nvPr/>
        </p:nvSpPr>
        <p:spPr>
          <a:xfrm>
            <a:off x="1804124" y="1634857"/>
            <a:ext cx="7791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 1</a:t>
            </a:r>
            <a:endParaRPr b="1" sz="13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594" name="Google Shape;594;p60"/>
          <p:cNvSpPr/>
          <p:nvPr/>
        </p:nvSpPr>
        <p:spPr>
          <a:xfrm>
            <a:off x="1705725" y="2173098"/>
            <a:ext cx="975900" cy="456600"/>
          </a:xfrm>
          <a:prstGeom prst="roundRect">
            <a:avLst>
              <a:gd fmla="val 50000" name="adj"/>
            </a:avLst>
          </a:prstGeom>
          <a:solidFill>
            <a:srgbClr val="1A2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595" name="Google Shape;595;p60"/>
          <p:cNvSpPr txBox="1"/>
          <p:nvPr/>
        </p:nvSpPr>
        <p:spPr>
          <a:xfrm>
            <a:off x="1804124" y="2244186"/>
            <a:ext cx="7791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2</a:t>
            </a:r>
            <a:endParaRPr b="1" sz="13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596" name="Google Shape;596;p60"/>
          <p:cNvSpPr/>
          <p:nvPr/>
        </p:nvSpPr>
        <p:spPr>
          <a:xfrm>
            <a:off x="1709713" y="2759502"/>
            <a:ext cx="975900" cy="456600"/>
          </a:xfrm>
          <a:prstGeom prst="roundRect">
            <a:avLst>
              <a:gd fmla="val 50000" name="adj"/>
            </a:avLst>
          </a:prstGeom>
          <a:solidFill>
            <a:srgbClr val="1A2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597" name="Google Shape;597;p60"/>
          <p:cNvSpPr txBox="1"/>
          <p:nvPr/>
        </p:nvSpPr>
        <p:spPr>
          <a:xfrm>
            <a:off x="1808111" y="2830591"/>
            <a:ext cx="7791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3</a:t>
            </a:r>
            <a:endParaRPr b="1" sz="13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598" name="Google Shape;598;p60"/>
          <p:cNvSpPr/>
          <p:nvPr/>
        </p:nvSpPr>
        <p:spPr>
          <a:xfrm>
            <a:off x="1705725" y="3339507"/>
            <a:ext cx="975900" cy="456600"/>
          </a:xfrm>
          <a:prstGeom prst="roundRect">
            <a:avLst>
              <a:gd fmla="val 50000" name="adj"/>
            </a:avLst>
          </a:prstGeom>
          <a:solidFill>
            <a:srgbClr val="1A20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599" name="Google Shape;599;p60"/>
          <p:cNvSpPr txBox="1"/>
          <p:nvPr/>
        </p:nvSpPr>
        <p:spPr>
          <a:xfrm>
            <a:off x="1804124" y="3410596"/>
            <a:ext cx="7791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4</a:t>
            </a:r>
            <a:endParaRPr b="1" sz="13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600" name="Google Shape;600;p60"/>
          <p:cNvSpPr txBox="1"/>
          <p:nvPr/>
        </p:nvSpPr>
        <p:spPr>
          <a:xfrm>
            <a:off x="2979100" y="1540115"/>
            <a:ext cx="4932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rPr>
              <a:t>What’s your market and audience?</a:t>
            </a:r>
            <a:endParaRPr sz="2000">
              <a:solidFill>
                <a:schemeClr val="lt1"/>
              </a:solidFill>
              <a:latin typeface="IBM Plex Sans Condensed SemiBold"/>
              <a:ea typeface="IBM Plex Sans Condensed SemiBold"/>
              <a:cs typeface="IBM Plex Sans Condensed SemiBold"/>
              <a:sym typeface="IBM Plex Sans 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  <a:latin typeface="IBM Plex Sans Condensed SemiBold"/>
              <a:ea typeface="IBM Plex Sans Condensed SemiBold"/>
              <a:cs typeface="IBM Plex Sans Condensed SemiBold"/>
              <a:sym typeface="IBM Plex Sans 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  <a:latin typeface="IBM Plex Sans Condensed SemiBold"/>
              <a:ea typeface="IBM Plex Sans Condensed SemiBold"/>
              <a:cs typeface="IBM Plex Sans Condensed SemiBold"/>
              <a:sym typeface="IBM Plex Sans 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  <a:latin typeface="IBM Plex Sans Condensed SemiBold"/>
              <a:ea typeface="IBM Plex Sans Condensed SemiBold"/>
              <a:cs typeface="IBM Plex Sans Condensed SemiBold"/>
              <a:sym typeface="IBM Plex Sans 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IBM Plex Sans Condensed SemiBold"/>
              <a:ea typeface="IBM Plex Sans Condensed SemiBold"/>
              <a:cs typeface="IBM Plex Sans Condensed SemiBold"/>
              <a:sym typeface="IBM Plex Sans Condensed SemiBold"/>
            </a:endParaRPr>
          </a:p>
        </p:txBody>
      </p:sp>
      <p:sp>
        <p:nvSpPr>
          <p:cNvPr id="601" name="Google Shape;601;p60"/>
          <p:cNvSpPr txBox="1"/>
          <p:nvPr/>
        </p:nvSpPr>
        <p:spPr>
          <a:xfrm>
            <a:off x="2979097" y="2149340"/>
            <a:ext cx="6094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rPr>
              <a:t>How do you position yourself?</a:t>
            </a:r>
            <a:endParaRPr sz="2000">
              <a:solidFill>
                <a:schemeClr val="lt1"/>
              </a:solidFill>
              <a:latin typeface="IBM Plex Sans Condensed SemiBold"/>
              <a:ea typeface="IBM Plex Sans Condensed SemiBold"/>
              <a:cs typeface="IBM Plex Sans Condensed SemiBold"/>
              <a:sym typeface="IBM Plex Sans 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  <a:latin typeface="IBM Plex Sans Condensed SemiBold"/>
              <a:ea typeface="IBM Plex Sans Condensed SemiBold"/>
              <a:cs typeface="IBM Plex Sans Condensed SemiBold"/>
              <a:sym typeface="IBM Plex Sans 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  <a:latin typeface="IBM Plex Sans Condensed SemiBold"/>
              <a:ea typeface="IBM Plex Sans Condensed SemiBold"/>
              <a:cs typeface="IBM Plex Sans Condensed SemiBold"/>
              <a:sym typeface="IBM Plex Sans 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  <a:latin typeface="IBM Plex Sans Condensed SemiBold"/>
              <a:ea typeface="IBM Plex Sans Condensed SemiBold"/>
              <a:cs typeface="IBM Plex Sans Condensed SemiBold"/>
              <a:sym typeface="IBM Plex Sans 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IBM Plex Sans Condensed SemiBold"/>
              <a:ea typeface="IBM Plex Sans Condensed SemiBold"/>
              <a:cs typeface="IBM Plex Sans Condensed SemiBold"/>
              <a:sym typeface="IBM Plex Sans Condensed SemiBold"/>
            </a:endParaRPr>
          </a:p>
        </p:txBody>
      </p:sp>
      <p:sp>
        <p:nvSpPr>
          <p:cNvPr id="602" name="Google Shape;602;p60"/>
          <p:cNvSpPr txBox="1"/>
          <p:nvPr/>
        </p:nvSpPr>
        <p:spPr>
          <a:xfrm>
            <a:off x="2983088" y="2735642"/>
            <a:ext cx="5386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rPr>
              <a:t>What does your Sales Collateral look like?</a:t>
            </a:r>
            <a:endParaRPr sz="2000">
              <a:solidFill>
                <a:schemeClr val="lt1"/>
              </a:solidFill>
              <a:latin typeface="IBM Plex Sans Condensed SemiBold"/>
              <a:ea typeface="IBM Plex Sans Condensed SemiBold"/>
              <a:cs typeface="IBM Plex Sans Condensed SemiBold"/>
              <a:sym typeface="IBM Plex Sans 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  <a:latin typeface="IBM Plex Sans Condensed SemiBold"/>
              <a:ea typeface="IBM Plex Sans Condensed SemiBold"/>
              <a:cs typeface="IBM Plex Sans Condensed SemiBold"/>
              <a:sym typeface="IBM Plex Sans 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IBM Plex Sans Condensed SemiBold"/>
              <a:ea typeface="IBM Plex Sans Condensed SemiBold"/>
              <a:cs typeface="IBM Plex Sans Condensed SemiBold"/>
              <a:sym typeface="IBM Plex Sans Condensed SemiBold"/>
            </a:endParaRPr>
          </a:p>
        </p:txBody>
      </p:sp>
      <p:sp>
        <p:nvSpPr>
          <p:cNvPr id="603" name="Google Shape;603;p60"/>
          <p:cNvSpPr txBox="1"/>
          <p:nvPr/>
        </p:nvSpPr>
        <p:spPr>
          <a:xfrm>
            <a:off x="2979098" y="3315565"/>
            <a:ext cx="548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IBM Plex Sans Condensed SemiBold"/>
                <a:ea typeface="IBM Plex Sans Condensed SemiBold"/>
                <a:cs typeface="IBM Plex Sans Condensed SemiBold"/>
                <a:sym typeface="IBM Plex Sans Condensed SemiBold"/>
              </a:rPr>
              <a:t>What’s your GTM strategy?</a:t>
            </a:r>
            <a:endParaRPr sz="2000">
              <a:solidFill>
                <a:schemeClr val="lt1"/>
              </a:solidFill>
              <a:latin typeface="IBM Plex Sans Condensed SemiBold"/>
              <a:ea typeface="IBM Plex Sans Condensed SemiBold"/>
              <a:cs typeface="IBM Plex Sans Condensed SemiBold"/>
              <a:sym typeface="IBM Plex Sans Condensed SemiBold"/>
            </a:endParaRPr>
          </a:p>
        </p:txBody>
      </p:sp>
      <p:sp>
        <p:nvSpPr>
          <p:cNvPr id="604" name="Google Shape;604;p60"/>
          <p:cNvSpPr txBox="1"/>
          <p:nvPr/>
        </p:nvSpPr>
        <p:spPr>
          <a:xfrm>
            <a:off x="0" y="268415"/>
            <a:ext cx="91986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Conclusion</a:t>
            </a:r>
            <a:endParaRPr b="1" sz="22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566550" y="1837225"/>
            <a:ext cx="82734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BM Plex Sans Condensed"/>
              <a:buChar char="●"/>
            </a:pPr>
            <a:r>
              <a:rPr lang="en" sz="22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Know whether you want to pursue this field.</a:t>
            </a:r>
            <a:endParaRPr sz="22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BM Plex Sans Condensed"/>
              <a:buChar char="●"/>
            </a:pPr>
            <a:r>
              <a:rPr lang="en" sz="22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Crack interviews in top product companies.</a:t>
            </a:r>
            <a:endParaRPr sz="22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BM Plex Sans Condensed"/>
              <a:buChar char="●"/>
            </a:pPr>
            <a:r>
              <a:rPr lang="en" sz="22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Setup the product marketing function at your startup.</a:t>
            </a:r>
            <a:endParaRPr sz="22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566550" y="612025"/>
            <a:ext cx="80109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How it will help you? 🧐</a:t>
            </a:r>
            <a:endParaRPr sz="32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4839075" y="1696569"/>
            <a:ext cx="3861300" cy="21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3.75 years</a:t>
            </a:r>
            <a:endParaRPr b="1" sz="24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Senior Data Scientist</a:t>
            </a:r>
            <a:endParaRPr b="1" sz="24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Time Series Forecasting</a:t>
            </a:r>
            <a:endParaRPr sz="21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NLP Model Deployment</a:t>
            </a:r>
            <a:endParaRPr sz="21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Sustainability &amp; Risk Tech</a:t>
            </a:r>
            <a:endParaRPr sz="21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4">
            <a:alphaModFix/>
          </a:blip>
          <a:srcRect b="13845" l="0" r="0" t="0"/>
          <a:stretch/>
        </p:blipFill>
        <p:spPr>
          <a:xfrm>
            <a:off x="1603117" y="1186825"/>
            <a:ext cx="2870408" cy="247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6450" y="872675"/>
            <a:ext cx="2591001" cy="8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905" y="1152463"/>
            <a:ext cx="2567117" cy="1083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/>
        </p:nvSpPr>
        <p:spPr>
          <a:xfrm>
            <a:off x="3916500" y="1292275"/>
            <a:ext cx="50295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Text Classification</a:t>
            </a:r>
            <a:endParaRPr b="1" sz="4000">
              <a:solidFill>
                <a:srgbClr val="FFFFFF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3916500" y="1923475"/>
            <a:ext cx="49425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rPr>
              <a:t>Python Complete Workflow</a:t>
            </a:r>
            <a:endParaRPr sz="1800">
              <a:solidFill>
                <a:srgbClr val="FFFFFF"/>
              </a:solidFill>
              <a:latin typeface="IBM Plex Sans Condensed Medium"/>
              <a:ea typeface="IBM Plex Sans Condensed Medium"/>
              <a:cs typeface="IBM Plex Sans Condensed Medium"/>
              <a:sym typeface="IBM Plex Sans Condensed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/>
        </p:nvSpPr>
        <p:spPr>
          <a:xfrm>
            <a:off x="1764000" y="1209850"/>
            <a:ext cx="5616000" cy="25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BM Plex Sans Condensed"/>
              <a:buChar char="●"/>
            </a:pPr>
            <a:r>
              <a:rPr lang="en" sz="17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What is Text Classification? Practical Use cases</a:t>
            </a:r>
            <a:endParaRPr sz="17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BM Plex Sans Condensed"/>
              <a:buChar char="●"/>
            </a:pPr>
            <a:r>
              <a:rPr lang="en" sz="17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Text Data Preprocessing </a:t>
            </a:r>
            <a:endParaRPr sz="17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BM Plex Sans Condensed"/>
              <a:buChar char="●"/>
            </a:pPr>
            <a:r>
              <a:rPr lang="en" sz="17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Text Data : EDA</a:t>
            </a:r>
            <a:endParaRPr sz="17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BM Plex Sans Condensed"/>
              <a:buChar char="●"/>
            </a:pPr>
            <a:r>
              <a:rPr lang="en" sz="17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Model Building : Process Flow</a:t>
            </a:r>
            <a:endParaRPr sz="17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BM Plex Sans Condensed"/>
              <a:buChar char="●"/>
            </a:pPr>
            <a:r>
              <a:rPr lang="en" sz="17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Model Performance : Evaluation</a:t>
            </a:r>
            <a:endParaRPr sz="17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BM Plex Sans Condensed"/>
              <a:buChar char="●"/>
            </a:pPr>
            <a:r>
              <a:rPr lang="en" sz="17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Hands-on : Demo Text Classification</a:t>
            </a:r>
            <a:endParaRPr sz="17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566550" y="438625"/>
            <a:ext cx="80109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What you’ll learn today 📝</a:t>
            </a:r>
            <a:endParaRPr b="1" sz="3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/>
        </p:nvSpPr>
        <p:spPr>
          <a:xfrm>
            <a:off x="620250" y="2011025"/>
            <a:ext cx="7903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Icebreaker Question </a:t>
            </a:r>
            <a:br>
              <a:rPr lang="en" sz="3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one word answer questions</a:t>
            </a:r>
            <a:b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b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en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Before each module, ask 1 icebreaker question.</a:t>
            </a:r>
            <a:endParaRPr sz="12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/>
        </p:nvSpPr>
        <p:spPr>
          <a:xfrm>
            <a:off x="1696200" y="201425"/>
            <a:ext cx="5751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Overview</a:t>
            </a:r>
            <a:endParaRPr sz="1100">
              <a:solidFill>
                <a:srgbClr val="38EF7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204025" y="1288850"/>
            <a:ext cx="417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What is text classification?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782975" y="1869475"/>
            <a:ext cx="30774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It is an automated way of classifying text into predefined categories or Labels making use of NLP based approaches to convert text into ML understandable tokens followed by Classification ML Algorithms </a:t>
            </a:r>
            <a:endParaRPr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28" name="Google Shape;128;p21"/>
          <p:cNvSpPr txBox="1"/>
          <p:nvPr/>
        </p:nvSpPr>
        <p:spPr>
          <a:xfrm>
            <a:off x="4646925" y="931975"/>
            <a:ext cx="417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Practical Use Cases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5308625" y="1550825"/>
            <a:ext cx="3077400" cy="26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- </a:t>
            </a:r>
            <a:r>
              <a:rPr b="1" lang="en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Spam filtering:</a:t>
            </a:r>
            <a:r>
              <a:rPr lang="en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 </a:t>
            </a:r>
            <a:br>
              <a:rPr lang="en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</a:br>
            <a:r>
              <a:rPr lang="en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Automatically detecting spam emails. </a:t>
            </a:r>
            <a:endParaRPr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- </a:t>
            </a:r>
            <a:r>
              <a:rPr b="1" lang="en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Sentiment analysis:</a:t>
            </a:r>
            <a:r>
              <a:rPr lang="en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 </a:t>
            </a:r>
            <a:br>
              <a:rPr lang="en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</a:br>
            <a:r>
              <a:rPr lang="en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Classifying whether a review is positive or negative. </a:t>
            </a:r>
            <a:endParaRPr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- </a:t>
            </a:r>
            <a:r>
              <a:rPr b="1" lang="en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Topic categorization:</a:t>
            </a:r>
            <a:r>
              <a:rPr lang="en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 </a:t>
            </a:r>
            <a:endParaRPr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2033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Categorizing news articles based on their content.</a:t>
            </a:r>
            <a:endParaRPr>
              <a:solidFill>
                <a:srgbClr val="1A2033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